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Особенности урока </a:t>
            </a:r>
            <a:r>
              <a:rPr lang="en-US" dirty="0" smtClean="0"/>
              <a:t>MYP </a:t>
            </a:r>
            <a:r>
              <a:rPr lang="ru-RU" dirty="0" smtClean="0"/>
              <a:t>в программе </a:t>
            </a:r>
            <a:r>
              <a:rPr lang="en-US" dirty="0" smtClean="0"/>
              <a:t>IB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0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2" y="469558"/>
            <a:ext cx="8534400" cy="5524842"/>
          </a:xfrm>
        </p:spPr>
        <p:txBody>
          <a:bodyPr>
            <a:normAutofit/>
          </a:bodyPr>
          <a:lstStyle/>
          <a:p>
            <a:r>
              <a:rPr lang="ru-RU" b="1" dirty="0" smtClean="0"/>
              <a:t>Оптимальное соотношение форм учебной деятельности</a:t>
            </a:r>
            <a:r>
              <a:rPr lang="en-US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коллективной</a:t>
            </a:r>
            <a:br>
              <a:rPr lang="ru-RU" dirty="0" smtClean="0"/>
            </a:br>
            <a:r>
              <a:rPr lang="ru-RU" dirty="0" smtClean="0"/>
              <a:t>- групповой</a:t>
            </a:r>
            <a:br>
              <a:rPr lang="ru-RU" dirty="0" smtClean="0"/>
            </a:br>
            <a:r>
              <a:rPr lang="ru-RU" dirty="0" smtClean="0"/>
              <a:t>- индивидуальной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182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1156" y="329514"/>
            <a:ext cx="5931244" cy="11862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Проектная деятельность</a:t>
            </a:r>
            <a:r>
              <a:rPr lang="en-US" sz="3200" b="1" dirty="0" smtClean="0">
                <a:solidFill>
                  <a:schemeClr val="bg1"/>
                </a:solidFill>
              </a:rPr>
              <a:t>: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Drama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r="26065"/>
          <a:stretch>
            <a:fillRect/>
          </a:stretch>
        </p:blipFill>
        <p:spPr>
          <a:xfrm>
            <a:off x="255372" y="626076"/>
            <a:ext cx="4467439" cy="6079524"/>
          </a:xfrm>
          <a:ln w="57150">
            <a:solidFill>
              <a:schemeClr val="tx1">
                <a:alpha val="4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80" y="1622854"/>
            <a:ext cx="6993925" cy="508274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5943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6106" y="687399"/>
            <a:ext cx="4992601" cy="58488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Research projects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6" r="26086"/>
          <a:stretch>
            <a:fillRect/>
          </a:stretch>
        </p:blipFill>
        <p:spPr>
          <a:xfrm>
            <a:off x="502509" y="642551"/>
            <a:ext cx="4220303" cy="5881817"/>
          </a:xfrm>
          <a:ln w="57150">
            <a:solidFill>
              <a:schemeClr val="tx1">
                <a:alpha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69" y="1991171"/>
            <a:ext cx="7118647" cy="453319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768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11" y="239230"/>
            <a:ext cx="10515600" cy="75468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Debates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5946">
            <a:off x="212920" y="322654"/>
            <a:ext cx="3854037" cy="257136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8088">
            <a:off x="7360983" y="3873836"/>
            <a:ext cx="4405101" cy="263464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69" y="1438024"/>
            <a:ext cx="5055705" cy="306387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097">
            <a:off x="442344" y="3861395"/>
            <a:ext cx="4324865" cy="254137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8863">
            <a:off x="8346066" y="348583"/>
            <a:ext cx="3655464" cy="243888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44" y="6169924"/>
            <a:ext cx="2027583" cy="532710"/>
          </a:xfrm>
          <a:prstGeom prst="rect">
            <a:avLst/>
          </a:prstGeom>
        </p:spPr>
      </p:pic>
      <p:pic>
        <p:nvPicPr>
          <p:cNvPr id="11" name="Рисунок 5"/>
          <p:cNvPicPr/>
          <p:nvPr/>
        </p:nvPicPr>
        <p:blipFill>
          <a:blip r:embed="rId9"/>
          <a:stretch/>
        </p:blipFill>
        <p:spPr>
          <a:xfrm>
            <a:off x="5635054" y="5178917"/>
            <a:ext cx="860263" cy="84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05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585443"/>
              </p:ext>
            </p:extLst>
          </p:nvPr>
        </p:nvGraphicFramePr>
        <p:xfrm>
          <a:off x="1469878" y="1655806"/>
          <a:ext cx="8637950" cy="5121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7660"/>
                <a:gridCol w="835868"/>
                <a:gridCol w="697211"/>
                <a:gridCol w="697211"/>
              </a:tblGrid>
              <a:tr h="227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*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***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8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I can describe how people are feeling.</a:t>
                      </a:r>
                      <a:endParaRPr lang="ru-RU" sz="20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I can use the past simple affirmative, negative and interrogative.</a:t>
                      </a:r>
                      <a:endParaRPr lang="ru-RU" sz="20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8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I can listen for gist.</a:t>
                      </a:r>
                      <a:endParaRPr lang="ru-RU" sz="20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I can use the past simple to describe events.</a:t>
                      </a:r>
                      <a:endParaRPr lang="ru-RU" sz="20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I can understand a text about an unusual medical condition.</a:t>
                      </a:r>
                      <a:endParaRPr lang="ru-RU" sz="20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8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I can relate and react to past events.</a:t>
                      </a:r>
                      <a:endParaRPr lang="ru-RU" sz="20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8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I can write a description of an event.</a:t>
                      </a:r>
                      <a:endParaRPr lang="ru-RU" sz="20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68843" y="0"/>
            <a:ext cx="7175157" cy="160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can…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*= I need more practice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**= I sometimes find this difficult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***= No problem!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8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708454"/>
            <a:ext cx="8534400" cy="52859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Знание – не самоцель,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а средство самоопределения человека в мире,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способ погружения ученика в культуру,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осознание им себя в культурном пространстве.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Требования к уроку</a:t>
            </a:r>
            <a:endParaRPr lang="ru-RU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774357" y="2578443"/>
            <a:ext cx="8510157" cy="3987113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Четкая постановка образовательной цели урока</a:t>
            </a:r>
          </a:p>
          <a:p>
            <a:pPr marL="457200" indent="-457200">
              <a:buAutoNum type="arabicPeriod"/>
            </a:pPr>
            <a:r>
              <a:rPr lang="ru-RU" dirty="0" smtClean="0"/>
              <a:t>Лаконичность её формулировки</a:t>
            </a:r>
          </a:p>
          <a:p>
            <a:pPr marL="457200" indent="-457200">
              <a:buAutoNum type="arabicPeriod"/>
            </a:pPr>
            <a:r>
              <a:rPr lang="ru-RU" dirty="0" smtClean="0"/>
              <a:t>Реалистичность и достижимость цели</a:t>
            </a:r>
          </a:p>
          <a:p>
            <a:pPr marL="457200" indent="-457200">
              <a:buAutoNum type="arabicPeriod"/>
            </a:pPr>
            <a:r>
              <a:rPr lang="ru-RU" dirty="0" smtClean="0"/>
              <a:t>Научность, сложность и доступность содержания урока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Практическая направленность</a:t>
            </a:r>
          </a:p>
          <a:p>
            <a:pPr marL="457200" indent="-457200">
              <a:buAutoNum type="arabicPeriod"/>
            </a:pPr>
            <a:r>
              <a:rPr lang="ru-RU" dirty="0" smtClean="0"/>
              <a:t>Актуальность, </a:t>
            </a:r>
            <a:r>
              <a:rPr lang="ru-RU" dirty="0" err="1" smtClean="0"/>
              <a:t>Проблемность</a:t>
            </a:r>
            <a:r>
              <a:rPr lang="ru-RU" dirty="0" smtClean="0"/>
              <a:t>, привлекательность учебной информации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Понимание учащимися структуры урока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1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381897"/>
          </a:xfrm>
        </p:spPr>
        <p:txBody>
          <a:bodyPr/>
          <a:lstStyle/>
          <a:p>
            <a:r>
              <a:rPr lang="en-US" b="1" dirty="0" smtClean="0"/>
              <a:t>Assessment Criteria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84211" y="1762897"/>
            <a:ext cx="8534401" cy="3003837"/>
          </a:xfrm>
        </p:spPr>
        <p:txBody>
          <a:bodyPr>
            <a:normAutofit/>
          </a:bodyPr>
          <a:lstStyle/>
          <a:p>
            <a:r>
              <a:rPr lang="en-US" dirty="0" smtClean="0"/>
              <a:t>Criterion </a:t>
            </a:r>
            <a:r>
              <a:rPr lang="en-US" b="1" dirty="0" smtClean="0"/>
              <a:t>A</a:t>
            </a:r>
            <a:r>
              <a:rPr lang="en-US" dirty="0" smtClean="0"/>
              <a:t>   Oral communication      Maximum 8</a:t>
            </a:r>
          </a:p>
          <a:p>
            <a:r>
              <a:rPr lang="en-US" dirty="0" smtClean="0"/>
              <a:t>Criterion </a:t>
            </a:r>
            <a:r>
              <a:rPr lang="en-US" b="1" dirty="0" smtClean="0"/>
              <a:t>B</a:t>
            </a:r>
            <a:r>
              <a:rPr lang="en-US" dirty="0" smtClean="0"/>
              <a:t>    Visual Interpretation        Maximum 8</a:t>
            </a:r>
          </a:p>
          <a:p>
            <a:r>
              <a:rPr lang="en-US" dirty="0" smtClean="0"/>
              <a:t>Criterion </a:t>
            </a:r>
            <a:r>
              <a:rPr lang="en-US" b="1" dirty="0" smtClean="0"/>
              <a:t>C</a:t>
            </a:r>
            <a:r>
              <a:rPr lang="en-US" dirty="0" smtClean="0"/>
              <a:t>   Reading comprehension Maximum 8</a:t>
            </a:r>
          </a:p>
          <a:p>
            <a:r>
              <a:rPr lang="en-US" dirty="0" smtClean="0"/>
              <a:t>Criterion </a:t>
            </a:r>
            <a:r>
              <a:rPr lang="en-US" b="1" dirty="0" smtClean="0"/>
              <a:t>D</a:t>
            </a:r>
            <a:r>
              <a:rPr lang="en-US" dirty="0" smtClean="0"/>
              <a:t>    Writing                                  Maximum 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0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465" y="685800"/>
            <a:ext cx="10380148" cy="2073876"/>
          </a:xfrm>
        </p:spPr>
        <p:txBody>
          <a:bodyPr/>
          <a:lstStyle/>
          <a:p>
            <a:r>
              <a:rPr lang="ru-RU" b="1" dirty="0" smtClean="0"/>
              <a:t>Введение темы с помощью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</a:t>
            </a:r>
            <a:r>
              <a:rPr lang="en-US" b="1" dirty="0" smtClean="0"/>
              <a:t>unit question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51936" y="2652583"/>
            <a:ext cx="8666676" cy="3814119"/>
          </a:xfrm>
        </p:spPr>
        <p:txBody>
          <a:bodyPr>
            <a:normAutofit/>
          </a:bodyPr>
          <a:lstStyle/>
          <a:p>
            <a:r>
              <a:rPr lang="en-US" dirty="0" smtClean="0"/>
              <a:t>What can be called the wonder of the world and why?</a:t>
            </a:r>
          </a:p>
          <a:p>
            <a:r>
              <a:rPr lang="en-US" dirty="0" smtClean="0"/>
              <a:t>What are the best ways of earning and spending money?</a:t>
            </a:r>
          </a:p>
          <a:p>
            <a:r>
              <a:rPr lang="en-US" dirty="0" smtClean="0"/>
              <a:t>Why do you think good education is important and how can you become successful in learning?</a:t>
            </a:r>
          </a:p>
          <a:p>
            <a:r>
              <a:rPr lang="en-US" dirty="0" smtClean="0"/>
              <a:t>What do eating habits tell about us?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5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сформулировать проблему</a:t>
            </a:r>
            <a:r>
              <a:rPr lang="en-US" b="1" dirty="0" smtClean="0"/>
              <a:t>?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782595" y="2627869"/>
            <a:ext cx="8436016" cy="1655807"/>
          </a:xfrm>
        </p:spPr>
        <p:txBody>
          <a:bodyPr>
            <a:normAutofit/>
          </a:bodyPr>
          <a:lstStyle/>
          <a:p>
            <a:r>
              <a:rPr lang="en-US" dirty="0" smtClean="0"/>
              <a:t>I bought a new car yesterday.</a:t>
            </a:r>
          </a:p>
          <a:p>
            <a:r>
              <a:rPr lang="en-US" dirty="0" smtClean="0"/>
              <a:t>I have bought a new car. (I feel really happy about it.)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5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How to start </a:t>
            </a:r>
            <a:br>
              <a:rPr lang="en-US" sz="3200" b="1" dirty="0" smtClean="0"/>
            </a:br>
            <a:r>
              <a:rPr lang="en-US" sz="3200" b="1" dirty="0" smtClean="0"/>
              <a:t>reading comprehension?</a:t>
            </a:r>
            <a:endParaRPr lang="ru-RU" sz="32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>
            <a:off x="76912" y="444843"/>
            <a:ext cx="4193074" cy="5601730"/>
          </a:xfrm>
          <a:ln w="57150">
            <a:solidFill>
              <a:schemeClr val="tx1">
                <a:alpha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Text “Out of the Ordinary” (level Elementary, grade 5)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179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218612" cy="6858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dirty="0"/>
              <a:t> </a:t>
            </a:r>
            <a:endParaRPr lang="ru-RU" sz="5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8000" b="1" dirty="0" smtClean="0">
                <a:solidFill>
                  <a:schemeClr val="tx1"/>
                </a:solidFill>
              </a:rPr>
              <a:t>Reading Comprehension “Out of the Ordinary”    Unit 4 </a:t>
            </a:r>
          </a:p>
          <a:p>
            <a:pPr marL="0" indent="0">
              <a:buNone/>
            </a:pPr>
            <a:r>
              <a:rPr lang="en-US" sz="6400" b="1" dirty="0" smtClean="0">
                <a:solidFill>
                  <a:schemeClr val="tx1"/>
                </a:solidFill>
              </a:rPr>
              <a:t>                                                </a:t>
            </a:r>
            <a:endParaRPr lang="ru-RU" sz="6400" b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6400" b="1" dirty="0" smtClean="0">
                <a:solidFill>
                  <a:schemeClr val="tx1"/>
                </a:solidFill>
              </a:rPr>
              <a:t>1.Read </a:t>
            </a:r>
            <a:r>
              <a:rPr lang="en-US" sz="6400" b="1" dirty="0">
                <a:solidFill>
                  <a:schemeClr val="tx1"/>
                </a:solidFill>
              </a:rPr>
              <a:t>the text. What do some restaurants do to attract customers?                            (3-4)</a:t>
            </a:r>
            <a:endParaRPr lang="ru-RU" sz="6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6400" b="1" i="1" dirty="0" smtClean="0">
                <a:solidFill>
                  <a:schemeClr val="tx1"/>
                </a:solidFill>
              </a:rPr>
              <a:t>________________________________________________________________________________________</a:t>
            </a:r>
            <a:endParaRPr lang="ru-RU" sz="64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6400" b="1" dirty="0" smtClean="0">
                <a:solidFill>
                  <a:schemeClr val="tx1"/>
                </a:solidFill>
              </a:rPr>
              <a:t>2.Match </a:t>
            </a:r>
            <a:r>
              <a:rPr lang="en-US" sz="6400" b="1" dirty="0">
                <a:solidFill>
                  <a:schemeClr val="tx1"/>
                </a:solidFill>
              </a:rPr>
              <a:t>the names of the restaurants to the photos                                                         (5-6)</a:t>
            </a:r>
            <a:endParaRPr lang="ru-RU" sz="6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6400" b="1" i="1" dirty="0">
                <a:solidFill>
                  <a:schemeClr val="tx1"/>
                </a:solidFill>
              </a:rPr>
              <a:t>1 ___________         2 __________        3 ___________              4 ____________</a:t>
            </a:r>
            <a:endParaRPr lang="ru-RU" sz="64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6400" b="1" dirty="0" smtClean="0">
                <a:solidFill>
                  <a:schemeClr val="tx1"/>
                </a:solidFill>
              </a:rPr>
              <a:t>3.In </a:t>
            </a:r>
            <a:r>
              <a:rPr lang="en-US" sz="6400" b="1" dirty="0">
                <a:solidFill>
                  <a:schemeClr val="tx1"/>
                </a:solidFill>
              </a:rPr>
              <a:t>how many countries can you experience Dinner in the Sky?                                    (1-2)</a:t>
            </a:r>
            <a:endParaRPr lang="ru-RU" sz="6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6400" b="1" i="1" dirty="0">
                <a:solidFill>
                  <a:schemeClr val="tx1"/>
                </a:solidFill>
              </a:rPr>
              <a:t>____________________________________________________________________________________</a:t>
            </a:r>
            <a:endParaRPr lang="ru-RU" sz="64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6400" b="1" dirty="0" smtClean="0">
                <a:solidFill>
                  <a:schemeClr val="tx1"/>
                </a:solidFill>
              </a:rPr>
              <a:t>                                              </a:t>
            </a:r>
            <a:endParaRPr lang="ru-RU" sz="64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6400" b="1" dirty="0" smtClean="0">
                <a:solidFill>
                  <a:schemeClr val="tx1"/>
                </a:solidFill>
              </a:rPr>
              <a:t>5.</a:t>
            </a:r>
            <a:r>
              <a:rPr lang="en-US" sz="6400" b="1" dirty="0" smtClean="0">
                <a:solidFill>
                  <a:schemeClr val="tx1"/>
                </a:solidFill>
              </a:rPr>
              <a:t>In </a:t>
            </a:r>
            <a:r>
              <a:rPr lang="en-US" sz="6400" b="1" dirty="0">
                <a:solidFill>
                  <a:schemeClr val="tx1"/>
                </a:solidFill>
              </a:rPr>
              <a:t>which restaurant(s) do they have other furniture instead of chairs?                          (3-4)</a:t>
            </a:r>
            <a:endParaRPr lang="ru-RU" sz="6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6400" b="1" i="1" dirty="0">
                <a:solidFill>
                  <a:schemeClr val="tx1"/>
                </a:solidFill>
              </a:rPr>
              <a:t>_____________________________________________________________________________________</a:t>
            </a:r>
            <a:endParaRPr lang="ru-RU" sz="64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6400" b="1" dirty="0" smtClean="0">
                <a:solidFill>
                  <a:schemeClr val="tx1"/>
                </a:solidFill>
              </a:rPr>
              <a:t>                         </a:t>
            </a:r>
            <a:endParaRPr lang="ru-RU" sz="64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6400" b="1" dirty="0" smtClean="0">
                <a:solidFill>
                  <a:schemeClr val="tx1"/>
                </a:solidFill>
              </a:rPr>
              <a:t>6.</a:t>
            </a:r>
            <a:r>
              <a:rPr lang="en-US" sz="6400" b="1" dirty="0" smtClean="0">
                <a:solidFill>
                  <a:schemeClr val="tx1"/>
                </a:solidFill>
              </a:rPr>
              <a:t>In which restaurant is it dangerous to leave the table? Why?                                        (3-4)</a:t>
            </a:r>
            <a:endParaRPr lang="ru-RU" sz="6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6400" b="1" i="1" smtClean="0">
                <a:solidFill>
                  <a:schemeClr val="tx1"/>
                </a:solidFill>
              </a:rPr>
              <a:t>________________________________________________________________________________________</a:t>
            </a:r>
            <a:endParaRPr lang="ru-RU" sz="6400" b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6400" b="1" dirty="0" smtClean="0">
                <a:solidFill>
                  <a:schemeClr val="tx1"/>
                </a:solidFill>
              </a:rPr>
              <a:t>7.</a:t>
            </a:r>
            <a:r>
              <a:rPr lang="en-US" sz="6400" b="1" dirty="0" smtClean="0">
                <a:solidFill>
                  <a:schemeClr val="tx1"/>
                </a:solidFill>
              </a:rPr>
              <a:t>What does the waiter in an old DC-10 </a:t>
            </a:r>
            <a:r>
              <a:rPr lang="en-US" sz="6400" b="1" dirty="0" err="1" smtClean="0">
                <a:solidFill>
                  <a:schemeClr val="tx1"/>
                </a:solidFill>
              </a:rPr>
              <a:t>aeroplane</a:t>
            </a:r>
            <a:r>
              <a:rPr lang="en-US" sz="6400" b="1" dirty="0" smtClean="0">
                <a:solidFill>
                  <a:schemeClr val="tx1"/>
                </a:solidFill>
              </a:rPr>
              <a:t> use?                                                  (1-2)</a:t>
            </a:r>
            <a:endParaRPr lang="ru-RU" sz="6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6400" b="1" i="1" dirty="0" smtClean="0">
                <a:solidFill>
                  <a:schemeClr val="tx1"/>
                </a:solidFill>
              </a:rPr>
              <a:t>_____________________________________________________________________________________</a:t>
            </a:r>
            <a:endParaRPr lang="ru-RU" sz="6400" b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6400" b="1" dirty="0" smtClean="0">
                <a:solidFill>
                  <a:schemeClr val="tx1"/>
                </a:solidFill>
              </a:rPr>
              <a:t>8.</a:t>
            </a:r>
            <a:r>
              <a:rPr lang="en-US" sz="6400" b="1" dirty="0" smtClean="0">
                <a:solidFill>
                  <a:schemeClr val="tx1"/>
                </a:solidFill>
              </a:rPr>
              <a:t>How often do you eat out? What kind of food do you like to eat when you eat out?   (7-8)</a:t>
            </a:r>
            <a:endParaRPr lang="ru-RU" sz="6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6400" b="1" dirty="0" smtClean="0">
                <a:solidFill>
                  <a:schemeClr val="tx1"/>
                </a:solidFill>
              </a:rPr>
              <a:t>________________________________________________________________________________________</a:t>
            </a:r>
            <a:endParaRPr lang="ru-RU" sz="6400" b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6400" b="1" dirty="0" smtClean="0">
                <a:solidFill>
                  <a:schemeClr val="tx1"/>
                </a:solidFill>
              </a:rPr>
              <a:t>9.</a:t>
            </a:r>
            <a:r>
              <a:rPr lang="en-US" sz="6400" b="1" dirty="0" smtClean="0">
                <a:solidFill>
                  <a:schemeClr val="tx1"/>
                </a:solidFill>
              </a:rPr>
              <a:t>Which of the restaurant from the text would you like to visit? Why?                              (7-8)</a:t>
            </a:r>
            <a:endParaRPr lang="ru-RU" sz="6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0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232" y="214184"/>
            <a:ext cx="7323438" cy="81760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Использование </a:t>
            </a:r>
            <a:r>
              <a:rPr lang="en-US" b="1" dirty="0" smtClean="0">
                <a:solidFill>
                  <a:schemeClr val="bg1"/>
                </a:solidFill>
              </a:rPr>
              <a:t>visual interpretation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при работе с лексикой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2" y="1031789"/>
            <a:ext cx="3981450" cy="5308600"/>
          </a:xfrm>
          <a:ln w="57150">
            <a:solidFill>
              <a:schemeClr val="tx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99" y="1031789"/>
            <a:ext cx="5972432" cy="542255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95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270</TotalTime>
  <Words>288</Words>
  <Application>Microsoft Office PowerPoint</Application>
  <PresentationFormat>Широкоэкранный</PresentationFormat>
  <Paragraphs>97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Сектор</vt:lpstr>
      <vt:lpstr>Особенности урока MYP в программе IB</vt:lpstr>
      <vt:lpstr>Презентация PowerPoint</vt:lpstr>
      <vt:lpstr>Требования к уроку</vt:lpstr>
      <vt:lpstr>Assessment Criteria</vt:lpstr>
      <vt:lpstr>Введение темы с помощью  unit question</vt:lpstr>
      <vt:lpstr>Как сформулировать проблему?</vt:lpstr>
      <vt:lpstr>How to start  reading comprehension?</vt:lpstr>
      <vt:lpstr>Презентация PowerPoint</vt:lpstr>
      <vt:lpstr>Использование visual interpretation  при работе с лексикой</vt:lpstr>
      <vt:lpstr>Оптимальное соотношение форм учебной деятельности:  - коллективной - групповой - индивидуальной</vt:lpstr>
      <vt:lpstr>Проектная деятельность: Drama</vt:lpstr>
      <vt:lpstr>Research projects</vt:lpstr>
      <vt:lpstr>Debates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урока MYP в программе IB</dc:title>
  <dc:creator>feshchenko</dc:creator>
  <cp:lastModifiedBy>feshchenko</cp:lastModifiedBy>
  <cp:revision>23</cp:revision>
  <dcterms:created xsi:type="dcterms:W3CDTF">2023-05-30T22:03:38Z</dcterms:created>
  <dcterms:modified xsi:type="dcterms:W3CDTF">2023-06-06T05:18:32Z</dcterms:modified>
</cp:coreProperties>
</file>