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810" y="652388"/>
            <a:ext cx="9404723" cy="1400530"/>
          </a:xfrm>
        </p:spPr>
        <p:txBody>
          <a:bodyPr/>
          <a:lstStyle/>
          <a:p>
            <a:pPr algn="ctr"/>
            <a:r>
              <a:rPr lang="ru-RU" b="1" dirty="0" smtClean="0"/>
              <a:t>УЧЕНИК ДОЛЖЕН БЫТЬ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807" y="1596045"/>
            <a:ext cx="8946541" cy="514557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ru-RU" sz="2900" b="1" dirty="0"/>
              <a:t>-Знающим</a:t>
            </a:r>
          </a:p>
          <a:p>
            <a:pPr>
              <a:lnSpc>
                <a:spcPct val="160000"/>
              </a:lnSpc>
            </a:pPr>
            <a:r>
              <a:rPr lang="ru-RU" sz="2900" b="1" dirty="0"/>
              <a:t>-Думающим</a:t>
            </a:r>
          </a:p>
          <a:p>
            <a:pPr>
              <a:lnSpc>
                <a:spcPct val="160000"/>
              </a:lnSpc>
            </a:pPr>
            <a:r>
              <a:rPr lang="ru-RU" sz="2900" b="1" dirty="0"/>
              <a:t>-Общительным</a:t>
            </a:r>
          </a:p>
          <a:p>
            <a:pPr>
              <a:lnSpc>
                <a:spcPct val="160000"/>
              </a:lnSpc>
            </a:pPr>
            <a:r>
              <a:rPr lang="ru-RU" sz="2900" b="1" dirty="0"/>
              <a:t>-Принципиальным</a:t>
            </a:r>
          </a:p>
          <a:p>
            <a:pPr>
              <a:lnSpc>
                <a:spcPct val="160000"/>
              </a:lnSpc>
            </a:pPr>
            <a:r>
              <a:rPr lang="ru-RU" sz="2900" b="1" dirty="0"/>
              <a:t>-Широко мыслящим</a:t>
            </a:r>
          </a:p>
          <a:p>
            <a:pPr>
              <a:lnSpc>
                <a:spcPct val="160000"/>
              </a:lnSpc>
            </a:pPr>
            <a:r>
              <a:rPr lang="ru-RU" sz="2900" b="1" dirty="0"/>
              <a:t>-Заботливым</a:t>
            </a:r>
          </a:p>
          <a:p>
            <a:pPr>
              <a:lnSpc>
                <a:spcPct val="160000"/>
              </a:lnSpc>
            </a:pPr>
            <a:r>
              <a:rPr lang="ru-RU" sz="2900" b="1" dirty="0"/>
              <a:t>-Решительным</a:t>
            </a:r>
          </a:p>
          <a:p>
            <a:pPr>
              <a:lnSpc>
                <a:spcPct val="160000"/>
              </a:lnSpc>
            </a:pPr>
            <a:r>
              <a:rPr lang="ru-RU" sz="2900" b="1" dirty="0"/>
              <a:t>-Гармонично развитым</a:t>
            </a:r>
          </a:p>
          <a:p>
            <a:pPr>
              <a:lnSpc>
                <a:spcPct val="160000"/>
              </a:lnSpc>
            </a:pPr>
            <a:r>
              <a:rPr lang="ru-RU" sz="2900" b="1" dirty="0"/>
              <a:t>-Анализирующим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77" y="2413114"/>
            <a:ext cx="5454264" cy="303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8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25" y="772593"/>
            <a:ext cx="7323514" cy="5492636"/>
          </a:xfrm>
        </p:spPr>
      </p:pic>
    </p:spTree>
    <p:extLst>
      <p:ext uri="{BB962C8B-B14F-4D97-AF65-F5344CB8AC3E}">
        <p14:creationId xmlns:p14="http://schemas.microsoft.com/office/powerpoint/2010/main" val="170558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652388"/>
            <a:ext cx="9404723" cy="1400530"/>
          </a:xfrm>
        </p:spPr>
        <p:txBody>
          <a:bodyPr/>
          <a:lstStyle/>
          <a:p>
            <a:pPr algn="ctr"/>
            <a:r>
              <a:rPr lang="ru-RU" b="1" dirty="0" smtClean="0"/>
              <a:t>КРИТЕРИАЛЬНОЕ ОЦЕНИВАНИЕ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220" y="1712422"/>
            <a:ext cx="9899075" cy="4846320"/>
          </a:xfrm>
        </p:spPr>
        <p:txBody>
          <a:bodyPr>
            <a:normAutofit/>
          </a:bodyPr>
          <a:lstStyle/>
          <a:p>
            <a:r>
              <a:rPr lang="ru-RU" dirty="0"/>
              <a:t>-Знание языка (использование правильной и подходящей терминологии)</a:t>
            </a:r>
          </a:p>
          <a:p>
            <a:r>
              <a:rPr lang="ru-RU" dirty="0"/>
              <a:t>-Понимание основ предмета (использование правильных данных, достоверной информации)</a:t>
            </a:r>
          </a:p>
          <a:p>
            <a:r>
              <a:rPr lang="ru-RU" dirty="0"/>
              <a:t>-Коммуникативные способности (Ученик легко может </a:t>
            </a:r>
            <a:r>
              <a:rPr lang="ru-RU" dirty="0" smtClean="0"/>
              <a:t>аргументированно обосновать идею </a:t>
            </a:r>
            <a:r>
              <a:rPr lang="ru-RU" dirty="0"/>
              <a:t>и слышать точку зрения других учеников)</a:t>
            </a:r>
          </a:p>
          <a:p>
            <a:r>
              <a:rPr lang="ru-RU" dirty="0"/>
              <a:t>-Организация работы (Ученик легко может переключаться с одного вида работы на другой)</a:t>
            </a:r>
          </a:p>
          <a:p>
            <a:r>
              <a:rPr lang="ru-RU" dirty="0"/>
              <a:t>-Способность работать индивидуально и в команде </a:t>
            </a:r>
            <a:r>
              <a:rPr lang="ru-RU" dirty="0" smtClean="0"/>
              <a:t>(Групповая </a:t>
            </a:r>
            <a:r>
              <a:rPr lang="ru-RU" dirty="0"/>
              <a:t>или парная работа)</a:t>
            </a:r>
          </a:p>
          <a:p>
            <a:r>
              <a:rPr lang="ru-RU" dirty="0"/>
              <a:t>-Отношение к предмету (Правильная дисциплина, наличие </a:t>
            </a:r>
            <a:r>
              <a:rPr lang="ru-RU" dirty="0" err="1"/>
              <a:t>тетеради</a:t>
            </a:r>
            <a:r>
              <a:rPr lang="ru-RU" dirty="0"/>
              <a:t> и сопутствующих материалов)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15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ПРОЦЕНТНАЯ ШКАЛА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337621"/>
              </p:ext>
            </p:extLst>
          </p:nvPr>
        </p:nvGraphicFramePr>
        <p:xfrm>
          <a:off x="1103311" y="2052636"/>
          <a:ext cx="9553604" cy="413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6802">
                  <a:extLst>
                    <a:ext uri="{9D8B030D-6E8A-4147-A177-3AD203B41FA5}">
                      <a16:colId xmlns:a16="http://schemas.microsoft.com/office/drawing/2014/main" val="2276344571"/>
                    </a:ext>
                  </a:extLst>
                </a:gridCol>
                <a:gridCol w="4776802">
                  <a:extLst>
                    <a:ext uri="{9D8B030D-6E8A-4147-A177-3AD203B41FA5}">
                      <a16:colId xmlns:a16="http://schemas.microsoft.com/office/drawing/2014/main" val="3565288792"/>
                    </a:ext>
                  </a:extLst>
                </a:gridCol>
              </a:tblGrid>
              <a:tr h="51650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Persentage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515315"/>
                  </a:ext>
                </a:extLst>
              </a:tr>
              <a:tr h="5165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14-25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74610"/>
                  </a:ext>
                </a:extLst>
              </a:tr>
              <a:tr h="5165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26-40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743948"/>
                  </a:ext>
                </a:extLst>
              </a:tr>
              <a:tr h="5165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41-55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877293"/>
                  </a:ext>
                </a:extLst>
              </a:tr>
              <a:tr h="5165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56-69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216879"/>
                  </a:ext>
                </a:extLst>
              </a:tr>
              <a:tr h="5165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70-84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412369"/>
                  </a:ext>
                </a:extLst>
              </a:tr>
              <a:tr h="5165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85-94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96241"/>
                  </a:ext>
                </a:extLst>
              </a:tr>
              <a:tr h="5165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95-100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7</a:t>
                      </a:r>
                      <a:endParaRPr lang="ru-RU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518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62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</TotalTime>
  <Words>124</Words>
  <Application>Microsoft Office PowerPoint</Application>
  <PresentationFormat>Широкоэкранный</PresentationFormat>
  <Paragraphs>34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Ион</vt:lpstr>
      <vt:lpstr>УЧЕНИК ДОЛЖЕН БЫТЬ</vt:lpstr>
      <vt:lpstr>Презентация PowerPoint</vt:lpstr>
      <vt:lpstr>КРИТЕРИАЛЬНОЕ ОЦЕНИВАНИЕ</vt:lpstr>
      <vt:lpstr>ПРОЦЕНТНАЯ ШКАЛА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2023-06-07T00:42:24Z</dcterms:created>
  <dcterms:modified xsi:type="dcterms:W3CDTF">2023-06-07T01:09:18Z</dcterms:modified>
</cp:coreProperties>
</file>