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61" r:id="rId6"/>
    <p:sldId id="266" r:id="rId7"/>
    <p:sldId id="259" r:id="rId8"/>
    <p:sldId id="260" r:id="rId9"/>
    <p:sldId id="263" r:id="rId10"/>
    <p:sldId id="262" r:id="rId11"/>
    <p:sldId id="268" r:id="rId12"/>
    <p:sldId id="269" r:id="rId13"/>
    <p:sldId id="264" r:id="rId14"/>
    <p:sldId id="267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102B"/>
    <a:srgbClr val="F7C921"/>
    <a:srgbClr val="CBA1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0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2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9FC8-B623-4734-B740-0282884A9C8D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FB367-5E45-48FC-BDFE-8E4EEA2592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232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9FC8-B623-4734-B740-0282884A9C8D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FB367-5E45-48FC-BDFE-8E4EEA2592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152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9FC8-B623-4734-B740-0282884A9C8D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FB367-5E45-48FC-BDFE-8E4EEA2592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85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9FC8-B623-4734-B740-0282884A9C8D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FB367-5E45-48FC-BDFE-8E4EEA2592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261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9FC8-B623-4734-B740-0282884A9C8D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FB367-5E45-48FC-BDFE-8E4EEA2592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02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9FC8-B623-4734-B740-0282884A9C8D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FB367-5E45-48FC-BDFE-8E4EEA2592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519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9FC8-B623-4734-B740-0282884A9C8D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FB367-5E45-48FC-BDFE-8E4EEA2592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186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9FC8-B623-4734-B740-0282884A9C8D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FB367-5E45-48FC-BDFE-8E4EEA2592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81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9FC8-B623-4734-B740-0282884A9C8D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FB367-5E45-48FC-BDFE-8E4EEA2592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70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9FC8-B623-4734-B740-0282884A9C8D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FB367-5E45-48FC-BDFE-8E4EEA2592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73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9FC8-B623-4734-B740-0282884A9C8D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FB367-5E45-48FC-BDFE-8E4EEA2592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17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29FC8-B623-4734-B740-0282884A9C8D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FB367-5E45-48FC-BDFE-8E4EEA2592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209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" name="Объект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564968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5426439" cy="6858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Важную роль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развитии семейного чтения играют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и школьные библиотеки.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Здесь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попадает в особый таинственный мир, в котором оживают герои любимых книг, совершаются самые невероятные события.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ступень читательского развития ребёнка: она даёт возможность приобщиться к систематическому чтению, научиться ориентироваться в книжном фонде, пользоваться каталогами и картотеками.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91529" y="0"/>
            <a:ext cx="6900472" cy="6858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 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социальный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</a:t>
            </a:r>
          </a:p>
          <a:p>
            <a:pPr algn="just">
              <a:buNone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«БИБЛИОТЕКА» («</a:t>
            </a:r>
            <a:r>
              <a:rPr lang="ru-RU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bibliotheke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— «</a:t>
            </a:r>
            <a:r>
              <a:rPr lang="ru-RU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библион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— книга, «</a:t>
            </a:r>
            <a:r>
              <a:rPr lang="ru-RU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теке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— хранилище) – место, где хранятся книги.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 - один из древнейших культурных институтов. </a:t>
            </a:r>
          </a:p>
          <a:p>
            <a:pPr algn="just"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времени своего возникновения до сегодняшних дней библиотека прошла сложный путь общественного развития: от обслуживания узких привилегированных кругов господ до удовлетворения общественных потребностей всего населения и  превратилась в социальный институт, включающий информационные, культурные и образовательные компоненты . </a:t>
            </a:r>
          </a:p>
          <a:p>
            <a:endParaRPr lang="ru-RU" dirty="0"/>
          </a:p>
        </p:txBody>
      </p:sp>
      <p:pic>
        <p:nvPicPr>
          <p:cNvPr id="7" name="Picture 9" descr="C:\Users\butina\Documents\книги вашего детства\крапивин\Крапивин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1529" y="3876805"/>
            <a:ext cx="2061083" cy="2981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C:\Users\butina\Documents\книги вашего детства\Драгунский\Dragunsky_Devochka_na_share-800x116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37991" y="3876804"/>
            <a:ext cx="2305050" cy="2981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C:\Users\butina\Documents\книги вашего детства\Коваль\27585.750x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28420" y="3876805"/>
            <a:ext cx="2050351" cy="2981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9113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1400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Georgia" panose="02040502050405020303" pitchFamily="18" charset="0"/>
              </a:rPr>
              <a:t>Список книг для семейного чтения с детьми младшего школьного возраста </a:t>
            </a:r>
            <a:r>
              <a:rPr lang="ru-RU" dirty="0">
                <a:latin typeface="Georgia" panose="02040502050405020303" pitchFamily="18" charset="0"/>
              </a:rPr>
              <a:t/>
            </a:r>
            <a:br>
              <a:rPr lang="ru-RU" dirty="0">
                <a:latin typeface="Georgia" panose="02040502050405020303" pitchFamily="18" charset="0"/>
              </a:rPr>
            </a:b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9214"/>
            <a:ext cx="12192000" cy="5658786"/>
          </a:xfrm>
        </p:spPr>
        <p:txBody>
          <a:bodyPr>
            <a:normAutofit fontScale="92500"/>
          </a:bodyPr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 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1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. </a:t>
            </a:r>
            <a:r>
              <a:rPr lang="ru-RU" b="1" dirty="0">
                <a:solidFill>
                  <a:srgbClr val="00B050"/>
                </a:solidFill>
                <a:latin typeface="Georgia" panose="02040502050405020303" pitchFamily="18" charset="0"/>
              </a:rPr>
              <a:t>Андерсен Г.-Х</a:t>
            </a:r>
            <a:r>
              <a:rPr lang="ru-RU" b="1" dirty="0" smtClean="0">
                <a:solidFill>
                  <a:srgbClr val="00B050"/>
                </a:solidFill>
                <a:latin typeface="Georgia" panose="02040502050405020303" pitchFamily="18" charset="0"/>
              </a:rPr>
              <a:t>. Сказки</a:t>
            </a:r>
            <a:r>
              <a:rPr lang="ru-RU" b="1" dirty="0">
                <a:solidFill>
                  <a:srgbClr val="00B050"/>
                </a:solidFill>
                <a:latin typeface="Georgia" panose="02040502050405020303" pitchFamily="18" charset="0"/>
              </a:rPr>
              <a:t>.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– М.: Дрофа-Плюс, 2004.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2. </a:t>
            </a:r>
            <a:r>
              <a:rPr lang="ru-RU" b="1" dirty="0">
                <a:solidFill>
                  <a:srgbClr val="00B050"/>
                </a:solidFill>
                <a:latin typeface="Georgia" panose="02040502050405020303" pitchFamily="18" charset="0"/>
              </a:rPr>
              <a:t>Бажов П.П. Данило-мастер.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Избранные сказы. // Сокровища русской  сказки. – М.: ГИФ Рос.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Книж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. Собр., 1993.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3. </a:t>
            </a:r>
            <a:r>
              <a:rPr lang="ru-RU" b="1" dirty="0">
                <a:solidFill>
                  <a:srgbClr val="00B050"/>
                </a:solidFill>
                <a:latin typeface="Georgia" panose="02040502050405020303" pitchFamily="18" charset="0"/>
              </a:rPr>
              <a:t>Бианки В.В. Рассказы и сказки.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– М.: Самовар, 2004.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4. </a:t>
            </a:r>
            <a:r>
              <a:rPr lang="ru-RU" b="1" dirty="0">
                <a:solidFill>
                  <a:srgbClr val="00B050"/>
                </a:solidFill>
                <a:latin typeface="Georgia" panose="02040502050405020303" pitchFamily="18" charset="0"/>
              </a:rPr>
              <a:t>Воронкова Л.Ф. Девочка из города.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Повесть. – М.: Сов. Россия, 1982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5. </a:t>
            </a:r>
            <a:r>
              <a:rPr lang="ru-RU" b="1" dirty="0">
                <a:solidFill>
                  <a:srgbClr val="00B050"/>
                </a:solidFill>
                <a:latin typeface="Georgia" panose="02040502050405020303" pitchFamily="18" charset="0"/>
              </a:rPr>
              <a:t>Дуров В.Л. Мои звери.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– М.: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Эксмо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, 2007.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6. </a:t>
            </a:r>
            <a:r>
              <a:rPr lang="ru-RU" b="1" dirty="0">
                <a:solidFill>
                  <a:srgbClr val="00B050"/>
                </a:solidFill>
                <a:latin typeface="Georgia" panose="02040502050405020303" pitchFamily="18" charset="0"/>
              </a:rPr>
              <a:t>Дурова Н.Ю. Мой дом на </a:t>
            </a:r>
            <a:r>
              <a:rPr lang="ru-RU" b="1" dirty="0" smtClean="0">
                <a:solidFill>
                  <a:srgbClr val="00B050"/>
                </a:solidFill>
                <a:latin typeface="Georgia" panose="02040502050405020303" pitchFamily="18" charset="0"/>
              </a:rPr>
              <a:t>колёсах</a:t>
            </a:r>
            <a:r>
              <a:rPr lang="ru-RU" b="1" dirty="0">
                <a:solidFill>
                  <a:srgbClr val="00B050"/>
                </a:solidFill>
                <a:latin typeface="Georgia" panose="02040502050405020303" pitchFamily="18" charset="0"/>
              </a:rPr>
              <a:t>.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– М.: Дрофа-Плюс, 2004.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7. </a:t>
            </a:r>
            <a:r>
              <a:rPr lang="ru-RU" b="1" dirty="0" err="1">
                <a:solidFill>
                  <a:srgbClr val="00B050"/>
                </a:solidFill>
                <a:latin typeface="Georgia" panose="02040502050405020303" pitchFamily="18" charset="0"/>
              </a:rPr>
              <a:t>Заходер</a:t>
            </a:r>
            <a:r>
              <a:rPr lang="ru-RU" b="1" dirty="0">
                <a:solidFill>
                  <a:srgbClr val="00B050"/>
                </a:solidFill>
                <a:latin typeface="Georgia" panose="02040502050405020303" pitchFamily="18" charset="0"/>
              </a:rPr>
              <a:t> Б. Любимые стихи.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– М.: АСТ-Пресс, 1996.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8. </a:t>
            </a:r>
            <a:r>
              <a:rPr lang="ru-RU" b="1" dirty="0" err="1">
                <a:solidFill>
                  <a:srgbClr val="00B050"/>
                </a:solidFill>
                <a:latin typeface="Georgia" panose="02040502050405020303" pitchFamily="18" charset="0"/>
              </a:rPr>
              <a:t>Кнорре</a:t>
            </a:r>
            <a:r>
              <a:rPr lang="ru-RU" b="1" dirty="0">
                <a:solidFill>
                  <a:srgbClr val="00B050"/>
                </a:solidFill>
                <a:latin typeface="Georgia" panose="02040502050405020303" pitchFamily="18" charset="0"/>
              </a:rPr>
              <a:t> Ф.Ф. </a:t>
            </a:r>
            <a:r>
              <a:rPr lang="ru-RU" b="1" dirty="0" smtClean="0">
                <a:solidFill>
                  <a:srgbClr val="00B050"/>
                </a:solidFill>
                <a:latin typeface="Georgia" panose="02040502050405020303" pitchFamily="18" charset="0"/>
              </a:rPr>
              <a:t>Солёный пёс</a:t>
            </a:r>
            <a:r>
              <a:rPr lang="ru-RU" b="1" dirty="0">
                <a:solidFill>
                  <a:srgbClr val="00B050"/>
                </a:solidFill>
                <a:latin typeface="Georgia" panose="02040502050405020303" pitchFamily="18" charset="0"/>
              </a:rPr>
              <a:t>.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Рассказ. – М.: Детская литература, 1981.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9. </a:t>
            </a:r>
            <a:r>
              <a:rPr lang="ru-RU" b="1" dirty="0">
                <a:solidFill>
                  <a:srgbClr val="00B050"/>
                </a:solidFill>
                <a:latin typeface="Georgia" panose="02040502050405020303" pitchFamily="18" charset="0"/>
              </a:rPr>
              <a:t>Михалков С. Любимые стихи.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– М.: АСТ, 2015. </a:t>
            </a:r>
          </a:p>
          <a:p>
            <a:endParaRPr lang="ru-RU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24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3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10</a:t>
            </a:r>
            <a:r>
              <a:rPr lang="ru-RU" sz="33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. </a:t>
            </a:r>
            <a:r>
              <a:rPr lang="ru-RU" sz="3300" b="1" dirty="0">
                <a:solidFill>
                  <a:srgbClr val="00B05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Носов Н. Мишкина каша. </a:t>
            </a:r>
            <a:r>
              <a:rPr lang="ru-RU" sz="33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Повести и рассказы. – М.: </a:t>
            </a:r>
            <a:r>
              <a:rPr lang="ru-RU" sz="3300" b="1" dirty="0" err="1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Эксмо</a:t>
            </a:r>
            <a:r>
              <a:rPr lang="ru-RU" sz="33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, 2005. </a:t>
            </a:r>
            <a:br>
              <a:rPr lang="ru-RU" sz="33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33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11. </a:t>
            </a:r>
            <a:r>
              <a:rPr lang="ru-RU" sz="3300" b="1" dirty="0">
                <a:solidFill>
                  <a:srgbClr val="00B05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Пушкин А.С. Сказки. </a:t>
            </a:r>
            <a:r>
              <a:rPr lang="ru-RU" sz="33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– М.: </a:t>
            </a:r>
            <a:r>
              <a:rPr lang="ru-RU" sz="3300" b="1" dirty="0" err="1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Эксмо</a:t>
            </a:r>
            <a:r>
              <a:rPr lang="ru-RU" sz="33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, 2006. </a:t>
            </a:r>
            <a:r>
              <a:rPr lang="ru-RU" sz="33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sz="33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</a:br>
            <a:endParaRPr lang="ru-RU" sz="3300" b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514007"/>
            <a:ext cx="12192000" cy="534399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500" b="1" u="sng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12</a:t>
            </a:r>
            <a:r>
              <a:rPr lang="ru-RU" sz="3500" b="1" u="sng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. </a:t>
            </a:r>
            <a:r>
              <a:rPr lang="ru-RU" sz="3500" b="1" u="sng" dirty="0">
                <a:solidFill>
                  <a:srgbClr val="00B05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Рассказы о русских святых. </a:t>
            </a:r>
            <a:r>
              <a:rPr lang="ru-RU" sz="3500" b="1" u="sng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Пересказ А.Н. </a:t>
            </a:r>
            <a:r>
              <a:rPr lang="ru-RU" sz="3500" b="1" u="sng" dirty="0" err="1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Бахметевой</a:t>
            </a:r>
            <a:r>
              <a:rPr lang="ru-RU" sz="3500" b="1" u="sng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. – М.: Дрофа-Плюс, 2005. </a:t>
            </a:r>
          </a:p>
          <a:p>
            <a:r>
              <a:rPr lang="ru-RU" sz="35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13. </a:t>
            </a:r>
            <a:r>
              <a:rPr lang="ru-RU" sz="3500" b="1" dirty="0">
                <a:solidFill>
                  <a:srgbClr val="00B05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Русские поэты – детям. </a:t>
            </a:r>
            <a:r>
              <a:rPr lang="ru-RU" sz="35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– М.: Дрофа-Плюс, 2005. </a:t>
            </a:r>
          </a:p>
          <a:p>
            <a:r>
              <a:rPr lang="ru-RU" sz="35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14. </a:t>
            </a:r>
            <a:r>
              <a:rPr lang="ru-RU" sz="3500" b="1" dirty="0">
                <a:solidFill>
                  <a:srgbClr val="00B05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Стихи и рассказы о дружбе </a:t>
            </a:r>
            <a:r>
              <a:rPr lang="ru-RU" sz="35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/ С. Михалков, А. </a:t>
            </a:r>
            <a:r>
              <a:rPr lang="ru-RU" sz="3500" b="1" dirty="0" err="1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Барто</a:t>
            </a:r>
            <a:r>
              <a:rPr lang="ru-RU" sz="35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, </a:t>
            </a:r>
            <a:r>
              <a:rPr lang="ru-RU" sz="35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                         Э</a:t>
            </a:r>
            <a:r>
              <a:rPr lang="ru-RU" sz="35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. Успенский и др. – М.: АСТ, 2015.</a:t>
            </a:r>
          </a:p>
          <a:p>
            <a:r>
              <a:rPr lang="ru-RU" sz="35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15. </a:t>
            </a:r>
            <a:r>
              <a:rPr lang="ru-RU" sz="3500" b="1" dirty="0">
                <a:solidFill>
                  <a:srgbClr val="00B05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100 загадок – 100 отгадок </a:t>
            </a:r>
            <a:r>
              <a:rPr lang="ru-RU" sz="35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/ С. Маршак, К. Чуковский. – М.: АСТ, 2015. </a:t>
            </a:r>
          </a:p>
          <a:p>
            <a:r>
              <a:rPr lang="ru-RU" sz="35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16. </a:t>
            </a:r>
            <a:r>
              <a:rPr lang="ru-RU" sz="3500" b="1" dirty="0">
                <a:solidFill>
                  <a:srgbClr val="00B05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Усачёв А. Правила дорожного движения для будущих водителей и их  родителей.</a:t>
            </a:r>
            <a:r>
              <a:rPr lang="ru-RU" sz="35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– М.: Самовар, 2014. </a:t>
            </a:r>
          </a:p>
          <a:p>
            <a:r>
              <a:rPr lang="ru-RU" sz="35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17. </a:t>
            </a:r>
            <a:r>
              <a:rPr lang="ru-RU" sz="3500" b="1" dirty="0">
                <a:solidFill>
                  <a:srgbClr val="00B05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Успенский Э. Сказочные повести и стихи. </a:t>
            </a:r>
            <a:r>
              <a:rPr lang="ru-RU" sz="35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– М.: Астрель, 2004. </a:t>
            </a:r>
          </a:p>
          <a:p>
            <a:r>
              <a:rPr lang="ru-RU" sz="35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18. </a:t>
            </a:r>
            <a:r>
              <a:rPr lang="ru-RU" sz="3500" b="1" dirty="0">
                <a:solidFill>
                  <a:srgbClr val="00B05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Юдин Г.Н. Спасённая душа: </a:t>
            </a:r>
            <a:r>
              <a:rPr lang="ru-RU" sz="35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Рассказы, сказки, притчи. – М.: Дрофа, 2001. </a:t>
            </a:r>
          </a:p>
          <a:p>
            <a:pPr marL="0" indent="0">
              <a:buNone/>
            </a:pP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7228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5666281" cy="68580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я хочу привести слова великого </a:t>
            </a:r>
            <a:r>
              <a:rPr lang="ru-RU" sz="4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библиотековеда</a:t>
            </a:r>
            <a:r>
              <a:rPr lang="ru-RU" sz="4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Николая Александровича Рубакина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4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41428" y="1101777"/>
            <a:ext cx="6750572" cy="4654446"/>
          </a:xfrm>
        </p:spPr>
      </p:pic>
    </p:spTree>
    <p:extLst>
      <p:ext uri="{BB962C8B-B14F-4D97-AF65-F5344CB8AC3E}">
        <p14:creationId xmlns:p14="http://schemas.microsoft.com/office/powerpoint/2010/main" val="844309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4676931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!</a:t>
            </a:r>
            <a:endParaRPr lang="ru-RU" sz="72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Виртуальная выставка подготовлена: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Садыковой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Надеждой Николаевной, библиотекарем МЛШ.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02357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0"/>
            <a:ext cx="12191999" cy="1146875"/>
          </a:xfrm>
        </p:spPr>
        <p:txBody>
          <a:bodyPr/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«ЧИТАЕМ ВМЕСТЕ С МАМОЙ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48774" y="1689315"/>
            <a:ext cx="2943225" cy="460299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Читаю я! Читаем мы!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Читаем с увлечением!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Читают все в моей   семье!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Читают все в моей стране!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здравствует мир чтения!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Т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Бокова.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/>
              <a:t>                                                          </a:t>
            </a:r>
            <a:endParaRPr lang="ru-RU" sz="2800" dirty="0"/>
          </a:p>
          <a:p>
            <a:endParaRPr lang="ru-RU" sz="2800" dirty="0"/>
          </a:p>
        </p:txBody>
      </p:sp>
      <p:pic>
        <p:nvPicPr>
          <p:cNvPr id="4" name="Рисунок 3" descr="http://rusla.ru/rsba/news/3%20место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252538"/>
            <a:ext cx="9248776" cy="56054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9577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5903494" cy="6858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ЧИТАЮЩАЯ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</a:t>
            </a:r>
            <a:br>
              <a:rPr lang="ru-RU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Всё начинается с семьи.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Когда-то в детстве раннем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 дверь открыла в книжный мир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Читающая мама.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Стихи с утра. В обед – рассказ,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на ночь – чудо-сказка.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наполнялся каждый раз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 дом теплом и лаской.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на коленках у неё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Сидеть могла часами.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это чтение вдвоём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Признательна я маме.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Она дарила мне любовь,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Прижав меня руками...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вслушиваюсь вновь и вновь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любимый голос мамы.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03495" y="0"/>
            <a:ext cx="6288505" cy="68580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51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помню тот волшебный звук,</a:t>
            </a:r>
            <a:endParaRPr lang="ru-RU" sz="51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1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Исполненный покоя,</a:t>
            </a:r>
            <a:endParaRPr lang="ru-RU" sz="51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1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 хороводе чёрных букв</a:t>
            </a:r>
            <a:endParaRPr lang="ru-RU" sz="51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1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Рождался мир героев.</a:t>
            </a:r>
            <a:endParaRPr lang="ru-RU" sz="51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1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наши души тормошил</a:t>
            </a:r>
            <a:endParaRPr lang="ru-RU" sz="51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1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Сюжетами историй,</a:t>
            </a:r>
            <a:endParaRPr lang="ru-RU" sz="51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1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мы смеялись от души</a:t>
            </a:r>
            <a:endParaRPr lang="ru-RU" sz="51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1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плакали от горя...</a:t>
            </a:r>
            <a:endParaRPr lang="ru-RU" sz="51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1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было ясно: хочешь стать</a:t>
            </a:r>
            <a:endParaRPr lang="ru-RU" sz="51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1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Успешной и великой – </a:t>
            </a:r>
            <a:endParaRPr lang="ru-RU" sz="51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1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«Читать» должно быть, как «дышать»,</a:t>
            </a:r>
            <a:endParaRPr lang="ru-RU" sz="51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1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Ведь жизнь пуста без книги.</a:t>
            </a:r>
            <a:endParaRPr lang="ru-RU" sz="51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1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эта память детских лет</a:t>
            </a:r>
            <a:endParaRPr lang="ru-RU" sz="51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1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мне </a:t>
            </a:r>
            <a:r>
              <a:rPr lang="ru-RU" sz="51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живёт </a:t>
            </a:r>
            <a:r>
              <a:rPr lang="ru-RU" sz="51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упрямо,</a:t>
            </a:r>
            <a:endParaRPr lang="ru-RU" sz="51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1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Ведь мой читательский билет</a:t>
            </a:r>
            <a:endParaRPr lang="ru-RU" sz="51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1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 выписала мама.</a:t>
            </a:r>
            <a:endParaRPr lang="ru-RU" sz="51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1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Т. Бокова</a:t>
            </a:r>
            <a:endParaRPr lang="ru-RU" sz="51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4150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Правовым основанием поддерживающего детское чтение через деятельность семьи, является: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1673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Указ 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 В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Путина от 1 июня 2012 года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761 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национальной стратегии действия в интересах детей РФ до 2017 года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а также государственные программы РФ 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образования на 2013–2020 годы».   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оссийской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едерации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Путина 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29 мая 2017 г. N 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240 "Об 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объявлении в Российской Федерации Десятилетия детства".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Объявить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2018-2027 годы 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“Десятилетием детства”.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6446782" cy="6858000"/>
          </a:xfrm>
        </p:spPr>
        <p:txBody>
          <a:bodyPr>
            <a:normAutofit fontScale="90000"/>
          </a:bodyPr>
          <a:lstStyle/>
          <a:p>
            <a:r>
              <a:rPr lang="ru-RU" sz="3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истории материнского чтения:</a:t>
            </a:r>
            <a:r>
              <a:rPr lang="ru-RU" sz="3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3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3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Никто и ничто не может иметь такого благотворного влияния на первоначальное образование юноши, как </a:t>
            </a:r>
            <a:r>
              <a:rPr lang="ru-RU" sz="33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просвещённая </a:t>
            </a:r>
            <a:r>
              <a:rPr lang="ru-RU" sz="33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мать</a:t>
            </a:r>
            <a:r>
              <a:rPr lang="ru-RU" sz="33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33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300" b="1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Отчёт </a:t>
            </a:r>
            <a:r>
              <a:rPr lang="ru-RU" sz="33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народного просвещения за 1859 г.). </a:t>
            </a:r>
            <a:r>
              <a:rPr lang="ru-RU" sz="3300" b="1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sz="33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Традиция </a:t>
            </a:r>
            <a:r>
              <a:rPr lang="ru-RU" sz="33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материнского чтения сложилась в России </a:t>
            </a:r>
            <a:r>
              <a:rPr lang="ru-RU" sz="3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XVIII веке</a:t>
            </a:r>
            <a:r>
              <a:rPr lang="ru-RU" sz="33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но </a:t>
            </a:r>
            <a:r>
              <a:rPr lang="ru-RU" sz="33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её </a:t>
            </a:r>
            <a:r>
              <a:rPr lang="ru-RU" sz="33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корни уходят в Древнюю Русь, когда была заложена одна из ведущих черт менталитета русского народа: </a:t>
            </a:r>
            <a:r>
              <a:rPr lang="ru-RU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матери истоком культуры </a:t>
            </a:r>
            <a:r>
              <a:rPr lang="ru-RU" sz="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</a:t>
            </a:r>
            <a:r>
              <a:rPr lang="ru-RU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6783" y="0"/>
            <a:ext cx="5745217" cy="6858000"/>
          </a:xfrm>
        </p:spPr>
      </p:pic>
    </p:spTree>
    <p:extLst>
      <p:ext uri="{BB962C8B-B14F-4D97-AF65-F5344CB8AC3E}">
        <p14:creationId xmlns:p14="http://schemas.microsoft.com/office/powerpoint/2010/main" val="1004429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9447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России отношение к книге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74557"/>
            <a:ext cx="7420132" cy="618344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10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0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долгого времени было знаковым понятием. </a:t>
            </a:r>
            <a:r>
              <a:rPr lang="ru-RU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XIX веке </a:t>
            </a:r>
            <a:r>
              <a:rPr lang="ru-RU" sz="10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 принято </a:t>
            </a:r>
            <a:r>
              <a:rPr lang="ru-RU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читать вслух.</a:t>
            </a:r>
            <a:r>
              <a:rPr lang="ru-RU" sz="10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Авторы читали в салонах и литературных кружках только что написанные произведения, взрослые грамотные люди читали по вечерам, собравшимся вокруг домочадцам романы с продолжением, возлюбленные наедине читали друг другу стихи или что-то романтическое. Родители, гувернантки, школьные педагоги </a:t>
            </a:r>
            <a:r>
              <a:rPr lang="ru-RU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читали вслух детям. </a:t>
            </a:r>
            <a:r>
              <a:rPr lang="ru-RU" sz="10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Россия переживает ответственный момент. Настало время, когда обществом всё более осознаётся необходимость защиты и поддержки </a:t>
            </a:r>
            <a:r>
              <a:rPr lang="ru-RU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чтения на государственном уровне. </a:t>
            </a:r>
            <a:endParaRPr lang="ru-RU" sz="10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0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Мировой </a:t>
            </a:r>
            <a:r>
              <a:rPr lang="ru-RU" sz="10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неопровержимо свидетельствует, что </a:t>
            </a:r>
            <a:r>
              <a:rPr lang="ru-RU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наибольшие успехи достигаются в тех странах, </a:t>
            </a:r>
            <a:r>
              <a:rPr lang="ru-RU" sz="10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проводится государственная политика в области чтения и где акцент в этой политике сделан </a:t>
            </a:r>
            <a:r>
              <a:rPr lang="ru-RU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чтение детей и юношества.</a:t>
            </a:r>
            <a:r>
              <a:rPr lang="ru-RU" sz="10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0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0131" y="914400"/>
            <a:ext cx="477187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89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5936104" cy="6858000"/>
          </a:xfrm>
        </p:spPr>
        <p:txBody>
          <a:bodyPr>
            <a:noAutofit/>
          </a:bodyPr>
          <a:lstStyle/>
          <a:p>
            <a:r>
              <a:rPr lang="ru-RU" sz="29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Материнское чтение</a:t>
            </a:r>
            <a:r>
              <a:rPr lang="ru-RU" sz="29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относится к числу социально-культурных традиций России и к норме культуры воспитания в семье</a:t>
            </a:r>
            <a:r>
              <a:rPr lang="ru-RU" sz="29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9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Возрождение традиций </a:t>
            </a:r>
            <a:r>
              <a:rPr lang="ru-RU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материнского и семейного чтения </a:t>
            </a:r>
            <a:r>
              <a:rPr lang="ru-RU" sz="29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ответ на социальные вызовы нашего времени, к числу которых относится утрата детьми в век Интернета мотивации к чтению книг, увеличение рисков в детской среде (интернет-зависимость, действия противоправной направленности, агрессия, наркомания и др.). 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1016" y="1008089"/>
            <a:ext cx="6120984" cy="4841822"/>
          </a:xfrm>
        </p:spPr>
      </p:pic>
    </p:spTree>
    <p:extLst>
      <p:ext uri="{BB962C8B-B14F-4D97-AF65-F5344CB8AC3E}">
        <p14:creationId xmlns:p14="http://schemas.microsoft.com/office/powerpoint/2010/main" val="2714854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5651291" cy="6858000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Книга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руках мамы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главная воспитательная сила, с которой ничто не сравнится. То, что открылось ребёнку со страниц книги, прочитанной ему мамой в раннем детстве, становится частью его, навечно ассоциируется с теплотой материнского голоса. Поэтому лучший способ наладить отношения с детьми, вырастить из них людей с чутким сердцем и отзывчивой душой – стать для них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читающей мамой.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чтобы ребёнок читал, надо, чтобы рядом с ним был читающий родитель, а ещё лучше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читающий вместе с ребёнком родитель.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Будут </a:t>
            </a:r>
            <a:r>
              <a:rPr lang="ru-RU" sz="2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читать мамы – будут читать и </a:t>
            </a: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</a:t>
            </a:r>
            <a:r>
              <a:rPr lang="ru-RU" sz="2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ru-RU" sz="2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4" name="Объект 1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1292" y="655820"/>
            <a:ext cx="6540708" cy="5546359"/>
          </a:xfrm>
        </p:spPr>
      </p:pic>
    </p:spTree>
    <p:extLst>
      <p:ext uri="{BB962C8B-B14F-4D97-AF65-F5344CB8AC3E}">
        <p14:creationId xmlns:p14="http://schemas.microsoft.com/office/powerpoint/2010/main" val="1336664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985415" cy="6857999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Книги и чтение</a:t>
            </a:r>
            <a:r>
              <a:rPr lang="ru-RU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BA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только одно из средств в борьбе за возрождение российской духовности </a:t>
            </a:r>
            <a:r>
              <a:rPr lang="ru-RU" b="1" dirty="0" smtClean="0">
                <a:solidFill>
                  <a:srgbClr val="CBA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формирование </a:t>
            </a:r>
            <a:r>
              <a:rPr lang="ru-RU" b="1" dirty="0">
                <a:solidFill>
                  <a:srgbClr val="CBA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нравственного и культурного человека. Но именно они воздействуют на человека и развивают его всесторонне.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Детское чтение называют сегодня главным резервом развития человеческого потенциала нации. </a:t>
            </a:r>
          </a:p>
        </p:txBody>
      </p:sp>
      <p:pic>
        <p:nvPicPr>
          <p:cNvPr id="5" name="Picture 5" descr="C:\Users\butina\Documents\книги вашего детства\Носов\34223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23323" y="158482"/>
            <a:ext cx="1870364" cy="273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C:\Users\butina\Documents\книги вашего детства\Носов\57b6d63232a5b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31595" y="612101"/>
            <a:ext cx="2541588" cy="254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C:\Users\butina\Documents\книги вашего детства\Носов\a715c1a9a505091eda443b71d51632d2.jpe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5415" y="3153689"/>
            <a:ext cx="2187575" cy="2947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C:\Users\butina\Documents\книги вашего детства\Носов\d300009b5e2083bebedc527b0b3e19cc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77996" y="3668842"/>
            <a:ext cx="2359106" cy="288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45849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751</Words>
  <Application>Microsoft Office PowerPoint</Application>
  <PresentationFormat>Широкоэкранный</PresentationFormat>
  <Paragraphs>68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Georgia</vt:lpstr>
      <vt:lpstr>Times New Roman</vt:lpstr>
      <vt:lpstr>Тема Office</vt:lpstr>
      <vt:lpstr>Презентация PowerPoint</vt:lpstr>
      <vt:lpstr>«ЧИТАЕМ ВМЕСТЕ С МАМОЙ»</vt:lpstr>
      <vt:lpstr>ЧИТАЮЩАЯ МАМА  Всё начинается с семьи. Когда-то в детстве раннем Мне дверь открыла в книжный мир Читающая мама. Стихи с утра. В обед – рассказ, А на ночь – чудо-сказка.  И наполнялся каждый раз Наш дом теплом и лаской.  Я на коленках у неё Сидеть могла часами.  За это чтение вдвоём Признательна я маме. Она дарила мне любовь,  Прижав меня руками... Я вслушиваюсь вновь и вновь В любимый голос мамы. </vt:lpstr>
      <vt:lpstr>Правовым основанием поддерживающего детское чтение через деятельность семьи, является: </vt:lpstr>
      <vt:lpstr>Из истории материнского чтения:  «Никто и ничто не может иметь такого благотворного влияния на первоначальное образование юноши, как просвещённая мать». (Отчёт Министерства народного просвещения за 1859 г.).                      Традиция материнского чтения сложилась в России в XVIII веке, но её корни уходят в Древнюю Русь, когда была заложена одна из ведущих черт менталитета русского народа: признание матери истоком культуры ребёнка. </vt:lpstr>
      <vt:lpstr>Для России отношение к книге</vt:lpstr>
      <vt:lpstr>Материнское чтение относится к числу социально-культурных традиций России и к норме культуры воспитания в семье. Возрождение традиций материнского и семейного чтения – это ответ на социальные вызовы нашего времени, к числу которых относится утрата детьми в век Интернета мотивации к чтению книг, увеличение рисков в детской среде (интернет-зависимость, действия противоправной направленности, агрессия, наркомания и др.). </vt:lpstr>
      <vt:lpstr> Книга в руках мамы – главная воспитательная сила, с которой ничто не сравнится. То, что открылось ребёнку со страниц книги, прочитанной ему мамой в раннем детстве, становится частью его, навечно ассоциируется с теплотой материнского голоса. Поэтому лучший способ наладить отношения с детьми, вырастить из них людей с чутким сердцем и отзывчивой душой – стать для них читающей мамой. Для того чтобы ребёнок читал, надо, чтобы рядом с ним был читающий родитель, а ещё лучше – читающий вместе с ребёнком родитель.  Будут читать мамы – будут читать и дети! </vt:lpstr>
      <vt:lpstr>Книги и чтение – только одно из средств в борьбе за возрождение российской духовности и формирование нравственного и культурного человека. Но именно они воздействуют на человека и развивают его всесторонне. Детское чтение называют сегодня главным резервом развития человеческого потенциала нации. </vt:lpstr>
      <vt:lpstr>Важную роль в развитии семейного чтения играют детские и школьные библиотеки. Здесь ребёнок попадает в особый таинственный мир, в котором оживают герои любимых книг, совершаются самые невероятные события.                    Библиотека – это ступень читательского развития ребёнка: она даёт возможность приобщиться к систематическому чтению, научиться ориентироваться в книжном фонде, пользоваться каталогами и картотеками. </vt:lpstr>
      <vt:lpstr>Список книг для семейного чтения с детьми младшего школьного возраста  </vt:lpstr>
      <vt:lpstr> 10. Носов Н. Мишкина каша. Повести и рассказы. – М.: Эксмо, 2005.  11. Пушкин А.С. Сказки. – М.: Эксмо, 2006.  </vt:lpstr>
      <vt:lpstr>В заключение я хочу привести слова великого библиотековеда Николая Александровича Рубакина: </vt:lpstr>
      <vt:lpstr>Спасибо за внимание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«ЧИТАЕМ ВМЕСТЕ С МАМОЙ»</dc:title>
  <dc:creator>Client</dc:creator>
  <cp:lastModifiedBy>Елена Викторовна Большакова</cp:lastModifiedBy>
  <cp:revision>42</cp:revision>
  <dcterms:created xsi:type="dcterms:W3CDTF">2018-09-18T06:04:47Z</dcterms:created>
  <dcterms:modified xsi:type="dcterms:W3CDTF">2019-05-29T04:58:09Z</dcterms:modified>
</cp:coreProperties>
</file>