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8" r:id="rId2"/>
    <p:sldId id="257" r:id="rId3"/>
    <p:sldId id="259" r:id="rId4"/>
    <p:sldId id="260" r:id="rId5"/>
    <p:sldId id="271" r:id="rId6"/>
    <p:sldId id="282" r:id="rId7"/>
    <p:sldId id="261" r:id="rId8"/>
    <p:sldId id="272" r:id="rId9"/>
    <p:sldId id="284" r:id="rId10"/>
    <p:sldId id="283" r:id="rId11"/>
    <p:sldId id="285" r:id="rId12"/>
    <p:sldId id="262" r:id="rId13"/>
    <p:sldId id="286" r:id="rId14"/>
    <p:sldId id="287" r:id="rId15"/>
    <p:sldId id="267" r:id="rId16"/>
    <p:sldId id="274" r:id="rId17"/>
    <p:sldId id="289" r:id="rId18"/>
    <p:sldId id="288" r:id="rId19"/>
    <p:sldId id="263" r:id="rId20"/>
    <p:sldId id="275" r:id="rId21"/>
    <p:sldId id="290" r:id="rId22"/>
    <p:sldId id="264" r:id="rId23"/>
    <p:sldId id="291" r:id="rId24"/>
    <p:sldId id="292" r:id="rId25"/>
    <p:sldId id="276" r:id="rId26"/>
    <p:sldId id="265" r:id="rId27"/>
    <p:sldId id="293" r:id="rId28"/>
    <p:sldId id="277" r:id="rId29"/>
    <p:sldId id="266" r:id="rId30"/>
    <p:sldId id="278" r:id="rId31"/>
    <p:sldId id="294" r:id="rId32"/>
    <p:sldId id="268" r:id="rId33"/>
    <p:sldId id="280" r:id="rId34"/>
    <p:sldId id="281" r:id="rId35"/>
    <p:sldId id="270" r:id="rId36"/>
    <p:sldId id="295" r:id="rId37"/>
    <p:sldId id="296" r:id="rId38"/>
    <p:sldId id="269" r:id="rId3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1A1"/>
    <a:srgbClr val="012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0DD24-6510-4C86-B43E-0E1C8BCBEB84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FE9CE-8D8F-4752-8262-870FDEEFEA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91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C65-DD8F-4145-B7AD-0650E28EFAD6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A074-46D5-4BCF-A88B-E4F181A8F22E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 descr="C:\Users\PC\Downloads\ArkaOleg.png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877272"/>
            <a:ext cx="9141207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8" name="Picture 6" descr="https://pandia.ru/text/80/508/images/img5_58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158" y="188640"/>
            <a:ext cx="8592889" cy="145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03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C65-DD8F-4145-B7AD-0650E28EFAD6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A074-46D5-4BCF-A88B-E4F181A8F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33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C65-DD8F-4145-B7AD-0650E28EFAD6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A074-46D5-4BCF-A88B-E4F181A8F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8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C65-DD8F-4145-B7AD-0650E28EFAD6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A074-46D5-4BCF-A88B-E4F181A8F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6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C65-DD8F-4145-B7AD-0650E28EFAD6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A074-46D5-4BCF-A88B-E4F181A8F22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с одним вырезанным скругленным углом 6"/>
          <p:cNvSpPr/>
          <p:nvPr userDrawn="1"/>
        </p:nvSpPr>
        <p:spPr>
          <a:xfrm rot="10800000">
            <a:off x="0" y="0"/>
            <a:ext cx="9141206" cy="792088"/>
          </a:xfrm>
          <a:prstGeom prst="snipRoundRect">
            <a:avLst>
              <a:gd name="adj1" fmla="val 50000"/>
              <a:gd name="adj2" fmla="val 50000"/>
            </a:avLst>
          </a:prstGeom>
          <a:solidFill>
            <a:srgbClr val="0231A1"/>
          </a:solidFill>
          <a:ln>
            <a:solidFill>
              <a:srgbClr val="023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899593" cy="8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83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C65-DD8F-4145-B7AD-0650E28EFAD6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A074-46D5-4BCF-A88B-E4F181A8F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9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C65-DD8F-4145-B7AD-0650E28EFAD6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A074-46D5-4BCF-A88B-E4F181A8F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0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скругленным углом 5"/>
          <p:cNvSpPr/>
          <p:nvPr userDrawn="1"/>
        </p:nvSpPr>
        <p:spPr>
          <a:xfrm rot="10800000">
            <a:off x="0" y="0"/>
            <a:ext cx="9141206" cy="792088"/>
          </a:xfrm>
          <a:prstGeom prst="snipRoundRect">
            <a:avLst>
              <a:gd name="adj1" fmla="val 50000"/>
              <a:gd name="adj2" fmla="val 50000"/>
            </a:avLst>
          </a:prstGeom>
          <a:solidFill>
            <a:srgbClr val="0231A1"/>
          </a:solidFill>
          <a:ln>
            <a:solidFill>
              <a:srgbClr val="023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576"/>
            <a:ext cx="6984776" cy="566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C65-DD8F-4145-B7AD-0650E28EFAD6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A074-46D5-4BCF-A88B-E4F181A8F22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84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56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C65-DD8F-4145-B7AD-0650E28EFAD6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A074-46D5-4BCF-A88B-E4F181A8F2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с одним вырезанным скругленным углом 9"/>
          <p:cNvSpPr/>
          <p:nvPr userDrawn="1"/>
        </p:nvSpPr>
        <p:spPr>
          <a:xfrm rot="10800000">
            <a:off x="0" y="0"/>
            <a:ext cx="9141206" cy="792088"/>
          </a:xfrm>
          <a:prstGeom prst="snipRoundRect">
            <a:avLst>
              <a:gd name="adj1" fmla="val 50000"/>
              <a:gd name="adj2" fmla="val 50000"/>
            </a:avLst>
          </a:prstGeom>
          <a:solidFill>
            <a:srgbClr val="0231A1"/>
          </a:solidFill>
          <a:ln>
            <a:solidFill>
              <a:srgbClr val="023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C:\Users\PC\Downloads\ArkaOleg.png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877272"/>
            <a:ext cx="9141207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 descr="C:\Users\PC\Desktop\Новая папка (3)\Screenshot_93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6493"/>
            <a:ext cx="828000" cy="8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3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C65-DD8F-4145-B7AD-0650E28EFAD6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A074-46D5-4BCF-A88B-E4F181A8F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8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9CC65-DD8F-4145-B7AD-0650E28EFAD6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6A074-46D5-4BCF-A88B-E4F181A8F22E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C:\Users\PC\Downloads\ArkaOleg.png"/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877272"/>
            <a:ext cx="9141207" cy="98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994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>
                <a:lumMod val="85000"/>
              </a:schemeClr>
            </a:gs>
            <a:gs pos="32000">
              <a:srgbClr val="DADADA">
                <a:lumMod val="59000"/>
                <a:lumOff val="41000"/>
              </a:srgbClr>
            </a:gs>
            <a:gs pos="62000">
              <a:schemeClr val="bg2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9CC65-DD8F-4145-B7AD-0650E28EFAD6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6A074-46D5-4BCF-A88B-E4F181A8F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kvantorium-pk.ru/" TargetMode="Externa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556792"/>
            <a:ext cx="7272808" cy="120032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231A1"/>
                </a:solidFill>
                <a:latin typeface="+mj-lt"/>
                <a:cs typeface="Times New Roman" panose="02020603050405020304" pitchFamily="18" charset="0"/>
              </a:rPr>
              <a:t>Детский технопарк «Кванториум» МАУ ДО «ВГ ДДТ» г. Владивосток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68822"/>
            <a:ext cx="3931991" cy="29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028" y="2979560"/>
            <a:ext cx="3757902" cy="283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55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39483"/>
            <a:ext cx="7200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12273"/>
                </a:solidFill>
              </a:rPr>
              <a:t>Любой </a:t>
            </a:r>
            <a:r>
              <a:rPr lang="ru-RU" sz="2400" dirty="0" err="1">
                <a:solidFill>
                  <a:srgbClr val="012273"/>
                </a:solidFill>
              </a:rPr>
              <a:t>беспилотник</a:t>
            </a:r>
            <a:r>
              <a:rPr lang="ru-RU" sz="2400" dirty="0">
                <a:solidFill>
                  <a:srgbClr val="012273"/>
                </a:solidFill>
              </a:rPr>
              <a:t>, рассчитывающий на успех у пользователей, должен обладать определенным набором качеств:</a:t>
            </a:r>
          </a:p>
          <a:p>
            <a:endParaRPr lang="ru-RU" sz="2400" dirty="0">
              <a:solidFill>
                <a:srgbClr val="012273"/>
              </a:solidFill>
            </a:endParaRPr>
          </a:p>
          <a:p>
            <a:pPr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12273"/>
                </a:solidFill>
              </a:rPr>
              <a:t>быть легко управляемым (в идеале — с планшета или смартфона);</a:t>
            </a:r>
          </a:p>
          <a:p>
            <a:pPr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12273"/>
                </a:solidFill>
              </a:rPr>
              <a:t>иметь небольшие габаритные размеры и вес (до одного метра между наиболее отстоящими друг от друга точками крепления винтов), и при этом демонстрировать изрядную самостоятельность, если этого требует ситуация, – уметь автоматически взлетать и садиться, удерживать высоту и двигаться заданным маршрутом ориентируясь на сигналы со спутника;</a:t>
            </a:r>
          </a:p>
          <a:p>
            <a:pPr lvl="0" indent="-285750">
              <a:buFont typeface="Arial" pitchFamily="34" charset="0"/>
              <a:buChar char="•"/>
            </a:pPr>
            <a:r>
              <a:rPr lang="ru-RU" sz="2000" dirty="0" err="1">
                <a:solidFill>
                  <a:srgbClr val="012273"/>
                </a:solidFill>
              </a:rPr>
              <a:t>дроны</a:t>
            </a:r>
            <a:r>
              <a:rPr lang="ru-RU" sz="2000" dirty="0">
                <a:solidFill>
                  <a:srgbClr val="012273"/>
                </a:solidFill>
              </a:rPr>
              <a:t> профессионального класса (автономные и полуавтономные) должны распознавать препятствия с помощью встроенной видеокамеры и уметь автоматически создавать объемную цифровую модель облетаемых объектов</a:t>
            </a:r>
          </a:p>
        </p:txBody>
      </p:sp>
      <p:pic>
        <p:nvPicPr>
          <p:cNvPr id="3" name="Picture 18" descr="C:\Users\PC\Desktop\Кванториум\aero_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4567" y="217779"/>
            <a:ext cx="2501292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560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320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12273"/>
                </a:solidFill>
              </a:rPr>
              <a:t>В рамках теоретической программы </a:t>
            </a:r>
            <a:r>
              <a:rPr lang="ru-RU" sz="2000" b="1" dirty="0" err="1">
                <a:solidFill>
                  <a:srgbClr val="012273"/>
                </a:solidFill>
              </a:rPr>
              <a:t>Аэроквантума</a:t>
            </a:r>
            <a:r>
              <a:rPr lang="ru-RU" sz="2000" b="1" dirty="0">
                <a:solidFill>
                  <a:srgbClr val="012273"/>
                </a:solidFill>
              </a:rPr>
              <a:t> </a:t>
            </a:r>
            <a:r>
              <a:rPr lang="ru-RU" sz="2000" dirty="0">
                <a:solidFill>
                  <a:srgbClr val="012273"/>
                </a:solidFill>
              </a:rPr>
              <a:t>дети познакомятся с принципами разработки, конструирования и программирования </a:t>
            </a:r>
            <a:r>
              <a:rPr lang="ru-RU" sz="2000" dirty="0" err="1">
                <a:solidFill>
                  <a:srgbClr val="012273"/>
                </a:solidFill>
              </a:rPr>
              <a:t>дронов</a:t>
            </a:r>
            <a:r>
              <a:rPr lang="ru-RU" sz="2000" dirty="0">
                <a:solidFill>
                  <a:srgbClr val="012273"/>
                </a:solidFill>
              </a:rPr>
              <a:t> различных классов. В дальнейшем дети смогут объединить эти знания и навыки с навыками пилотирования, полученными в ходе освоения практической части учебного курса. Эта практическая часть составлена с учётом всех современных тенденций и предусматривает освоение и активное использование самого современного оборудования.</a:t>
            </a:r>
          </a:p>
        </p:txBody>
      </p:sp>
      <p:pic>
        <p:nvPicPr>
          <p:cNvPr id="3" name="Picture 18" descr="C:\Users\PC\Desktop\Кванториум\aero_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4567" y="217779"/>
            <a:ext cx="2501292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андрей\Documents\My Bluetooth\1529758040_xiaomi-drone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880" y="2059112"/>
            <a:ext cx="4651340" cy="310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257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700808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12273"/>
                </a:solidFill>
              </a:rPr>
              <a:t>В Биоквантуме осваивают современные методы изучения биологических объектов, учатся работать на современном оборудовании в условиях биологических лабораторий и живой природы.</a:t>
            </a:r>
          </a:p>
        </p:txBody>
      </p:sp>
      <p:pic>
        <p:nvPicPr>
          <p:cNvPr id="3" name="Picture 22" descr="C:\Users\PC\Desktop\Кванториум\logo-Biokvantu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02" y="160338"/>
            <a:ext cx="2331726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apf.mail.ru/cgi-bin/readmsg/%D0%91%D0%98%D0%9E%20(1).jpg?id=15517452700000000698%3B0%3B13&amp;x-email=oleg-555-13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23" y="3299787"/>
            <a:ext cx="4156909" cy="254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https://3.bp.blogspot.com/-PMPXifC-rLE/VLlJxilbQkI/AAAAAAAAJwA/oXOJzacx8xk/s1600/%D0%92%D0%95%D0%A2%D0%9A%D0%98%2C%2B%D0%9B%D0%98%D0%90%D0%9D%D0%AB%2B(1)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70191">
            <a:off x="5043312" y="-149493"/>
            <a:ext cx="4204787" cy="215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C\Downloads\Untitled-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1248" y="3270468"/>
            <a:ext cx="2978322" cy="245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332657"/>
            <a:ext cx="4374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12273"/>
                </a:solidFill>
              </a:rPr>
              <a:t>Возрастная категория</a:t>
            </a:r>
            <a:r>
              <a:rPr lang="ru-RU" sz="2400">
                <a:solidFill>
                  <a:srgbClr val="012273"/>
                </a:solidFill>
              </a:rPr>
              <a:t>: </a:t>
            </a:r>
            <a:r>
              <a:rPr lang="ru-RU">
                <a:solidFill>
                  <a:srgbClr val="012273"/>
                </a:solidFill>
              </a:rPr>
              <a:t>10+</a:t>
            </a:r>
            <a:endParaRPr lang="ru-RU" dirty="0">
              <a:solidFill>
                <a:srgbClr val="012273"/>
              </a:solidFill>
            </a:endParaRPr>
          </a:p>
          <a:p>
            <a:r>
              <a:rPr lang="ru-RU" sz="2400" dirty="0">
                <a:solidFill>
                  <a:srgbClr val="012273"/>
                </a:solidFill>
              </a:rPr>
              <a:t>Учеников в группе: </a:t>
            </a:r>
            <a:r>
              <a:rPr lang="ru-RU" dirty="0">
                <a:solidFill>
                  <a:srgbClr val="012273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9005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3400" y="1268760"/>
            <a:ext cx="540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12273"/>
                </a:solidFill>
              </a:rPr>
              <a:t>Синтез лекарств и ферментов микроорганизмами, медицина без скальпеля и классических лекарств, создание искусственных тканей и выращивание органов, конструирование новых живых организмов, создание биороботов – все эти направления можно объединить одним ёмким словом – биотехнологии.</a:t>
            </a:r>
          </a:p>
          <a:p>
            <a:pPr fontAlgn="base"/>
            <a:r>
              <a:rPr lang="ru-RU" b="1" dirty="0">
                <a:solidFill>
                  <a:srgbClr val="012273"/>
                </a:solidFill>
              </a:rPr>
              <a:t>Биотехнологии </a:t>
            </a:r>
            <a:r>
              <a:rPr lang="ru-RU" dirty="0">
                <a:solidFill>
                  <a:srgbClr val="012273"/>
                </a:solidFill>
              </a:rPr>
              <a:t>– активно развивающаяся отрасль прикладной биологии. В современном мире эта сфера выходит на одну из значимых позиций. </a:t>
            </a:r>
            <a:endParaRPr lang="ru-RU" dirty="0"/>
          </a:p>
        </p:txBody>
      </p:sp>
      <p:pic>
        <p:nvPicPr>
          <p:cNvPr id="3" name="Picture 22" descr="C:\Users\PC\Desktop\Кванториум\logo-Biokvantu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02" y="160338"/>
            <a:ext cx="2331726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андрей\Documents\My Bluetooth\биотехнолог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464" y="1338101"/>
            <a:ext cx="3249002" cy="216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андрей\Documents\My Bluetooth\4e0bc5e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859019"/>
            <a:ext cx="3042392" cy="202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18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160338"/>
            <a:ext cx="5433958" cy="3809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12273"/>
                </a:solidFill>
              </a:rPr>
              <a:t>В итоге после прохождения программы обучения юные </a:t>
            </a:r>
            <a:r>
              <a:rPr lang="ru-RU" dirty="0" err="1">
                <a:solidFill>
                  <a:srgbClr val="012273"/>
                </a:solidFill>
              </a:rPr>
              <a:t>кванторианцы</a:t>
            </a:r>
            <a:r>
              <a:rPr lang="ru-RU" dirty="0">
                <a:solidFill>
                  <a:srgbClr val="012273"/>
                </a:solidFill>
              </a:rPr>
              <a:t> освоят работу с различными видами микроскопов, научатся работать с микропрепаратами, выращивать клетки и ткани организмов на питательных средах, создавать искусственные экосистемы и исследовать влияние различных факторов среды на их развитие. Работая с набором </a:t>
            </a:r>
            <a:r>
              <a:rPr lang="ru-RU" dirty="0" err="1">
                <a:solidFill>
                  <a:srgbClr val="012273"/>
                </a:solidFill>
              </a:rPr>
              <a:t>бионейроконструктора</a:t>
            </a:r>
            <a:r>
              <a:rPr lang="ru-RU" dirty="0">
                <a:solidFill>
                  <a:srgbClr val="012273"/>
                </a:solidFill>
              </a:rPr>
              <a:t>, учащиеся смогут собрать простейшие медицинские приборы, которые измеряют биологические сигналы организма: биоэлектрическую активность сердца, головного мозга, мышечную активность, кожно-гальваническую реакцию.</a:t>
            </a:r>
          </a:p>
        </p:txBody>
      </p:sp>
      <p:pic>
        <p:nvPicPr>
          <p:cNvPr id="3" name="Picture 22" descr="C:\Users\PC\Desktop\Кванториум\logo-Biokvantu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02" y="160338"/>
            <a:ext cx="2331726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584822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12273"/>
                </a:solidFill>
              </a:rPr>
              <a:t>В </a:t>
            </a:r>
            <a:r>
              <a:rPr lang="ru-RU" b="1" dirty="0" err="1">
                <a:solidFill>
                  <a:srgbClr val="012273"/>
                </a:solidFill>
              </a:rPr>
              <a:t>Биоквантуме</a:t>
            </a:r>
            <a:r>
              <a:rPr lang="ru-RU" dirty="0">
                <a:solidFill>
                  <a:srgbClr val="012273"/>
                </a:solidFill>
              </a:rPr>
              <a:t> мы изучим структурные уровни организации живой материи и соответствующие им области научных знаний.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dirty="0">
                <a:solidFill>
                  <a:srgbClr val="012273"/>
                </a:solidFill>
              </a:rPr>
              <a:t>Молекулярно-генетический и клеточный уровни организации живой материи.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dirty="0">
                <a:solidFill>
                  <a:srgbClr val="012273"/>
                </a:solidFill>
              </a:rPr>
              <a:t>Организменный уровень организации жизни.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dirty="0">
                <a:solidFill>
                  <a:srgbClr val="012273"/>
                </a:solidFill>
              </a:rPr>
              <a:t>Популяционно-видовой уровень организации.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dirty="0" err="1">
                <a:solidFill>
                  <a:srgbClr val="012273"/>
                </a:solidFill>
              </a:rPr>
              <a:t>Экосистемный</a:t>
            </a:r>
            <a:r>
              <a:rPr lang="ru-RU" dirty="0">
                <a:solidFill>
                  <a:srgbClr val="012273"/>
                </a:solidFill>
              </a:rPr>
              <a:t> (биогеоценотический и биосферный) уровни организации жизни.</a:t>
            </a:r>
          </a:p>
        </p:txBody>
      </p:sp>
      <p:pic>
        <p:nvPicPr>
          <p:cNvPr id="12290" name="Picture 2" descr="C:\Users\андрей\Documents\My Bluetooth\3Dna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8653" y="3846980"/>
            <a:ext cx="4548298" cy="237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63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237" y="350563"/>
            <a:ext cx="39367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12273"/>
                </a:solidFill>
              </a:rPr>
              <a:t>IT-</a:t>
            </a:r>
            <a:r>
              <a:rPr lang="ru-RU" sz="2400" dirty="0" err="1">
                <a:solidFill>
                  <a:srgbClr val="012273"/>
                </a:solidFill>
              </a:rPr>
              <a:t>квантум</a:t>
            </a:r>
            <a:r>
              <a:rPr lang="ru-RU" sz="2400" dirty="0">
                <a:solidFill>
                  <a:srgbClr val="012273"/>
                </a:solidFill>
              </a:rPr>
              <a:t> направлен на приобретение обучающимися фундаментальных знаний в сфере информационных технологий, а также освоение перспективных направлений: интернет вещей (</a:t>
            </a:r>
            <a:r>
              <a:rPr lang="ru-RU" sz="2400" dirty="0" err="1">
                <a:solidFill>
                  <a:srgbClr val="012273"/>
                </a:solidFill>
              </a:rPr>
              <a:t>IoT</a:t>
            </a:r>
            <a:r>
              <a:rPr lang="ru-RU" sz="2400" dirty="0">
                <a:solidFill>
                  <a:srgbClr val="012273"/>
                </a:solidFill>
              </a:rPr>
              <a:t>), машинное обучение (ML), </a:t>
            </a:r>
            <a:r>
              <a:rPr lang="ru-RU" sz="2400" dirty="0" err="1">
                <a:solidFill>
                  <a:srgbClr val="012273"/>
                </a:solidFill>
              </a:rPr>
              <a:t>блокчейн</a:t>
            </a:r>
            <a:r>
              <a:rPr lang="ru-RU" sz="2400" dirty="0">
                <a:solidFill>
                  <a:srgbClr val="012273"/>
                </a:solidFill>
              </a:rPr>
              <a:t>, информационная безопасность и др. посредством работы в команде с использованием кейс-технологий.</a:t>
            </a:r>
          </a:p>
        </p:txBody>
      </p:sp>
      <p:pic>
        <p:nvPicPr>
          <p:cNvPr id="3" name="Picture 21" descr="C:\Users\PC\Desktop\Кванториум\it-kvantum-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62566"/>
            <a:ext cx="1986391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7953" y="3789040"/>
            <a:ext cx="4088289" cy="2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PC\Desktop\Новая папка (3)\Screenshot_11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40118"/>
            <a:ext cx="2160240" cy="252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0292" y="27809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dirty="0">
                <a:solidFill>
                  <a:srgbClr val="012273"/>
                </a:solidFill>
              </a:rPr>
              <a:t>Возрастная категория: </a:t>
            </a:r>
            <a:r>
              <a:rPr lang="ru-RU" dirty="0">
                <a:solidFill>
                  <a:srgbClr val="012273"/>
                </a:solidFill>
              </a:rPr>
              <a:t>12+</a:t>
            </a:r>
          </a:p>
          <a:p>
            <a:pPr fontAlgn="base"/>
            <a:r>
              <a:rPr lang="ru-RU" sz="2400" dirty="0">
                <a:solidFill>
                  <a:srgbClr val="012273"/>
                </a:solidFill>
              </a:rPr>
              <a:t>Учеников в группе: </a:t>
            </a:r>
            <a:r>
              <a:rPr lang="ru-RU" dirty="0">
                <a:solidFill>
                  <a:srgbClr val="012273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190674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1"/>
            <a:ext cx="43582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rgbClr val="012273"/>
                </a:solidFill>
              </a:rPr>
              <a:t> Информационные технологии призваны решать задачи по эффективной организации информационного процесса для снижения затрат времени, труда, энергии и материальных ресурсов во всех сферах человеческой жизни и современного общества. </a:t>
            </a:r>
          </a:p>
        </p:txBody>
      </p:sp>
      <p:pic>
        <p:nvPicPr>
          <p:cNvPr id="6" name="Picture 21" descr="C:\Users\PC\Desktop\Кванториум\it-kvantum-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62566"/>
            <a:ext cx="1986391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андрей\Documents\My Bluetooth\it_sfe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7601" y="1844824"/>
            <a:ext cx="4573294" cy="258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416447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>
                <a:solidFill>
                  <a:srgbClr val="012273"/>
                </a:solidFill>
              </a:rPr>
              <a:t> </a:t>
            </a:r>
            <a:r>
              <a:rPr lang="ru-RU" sz="2000" dirty="0">
                <a:solidFill>
                  <a:srgbClr val="012273"/>
                </a:solidFill>
              </a:rPr>
              <a:t>Для этого используются современные достижения в области компьютерной техники и иных высоких технологий, новейших средств коммуникации, программного обеспечения и практический опыт. </a:t>
            </a:r>
          </a:p>
          <a:p>
            <a:pPr fontAlgn="base"/>
            <a:endParaRPr lang="ru-RU" dirty="0">
              <a:solidFill>
                <a:srgbClr val="0122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88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59046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012273"/>
                </a:solidFill>
              </a:rPr>
              <a:t>Метод проектов </a:t>
            </a:r>
            <a:r>
              <a:rPr lang="ru-RU" sz="2000" dirty="0">
                <a:solidFill>
                  <a:srgbClr val="012273"/>
                </a:solidFill>
              </a:rPr>
              <a:t>позволяет максимально вовлечь детей в процессы командной работы, сбора и предоставления обратной связи, проектирования макетов, программирования. Благодаря данному подходу дети учатся обосновывать свою точку зрения и решать проблемы, развивать системное мышление.</a:t>
            </a:r>
          </a:p>
          <a:p>
            <a:pPr fontAlgn="base"/>
            <a:r>
              <a:rPr lang="ru-RU" sz="2000" dirty="0">
                <a:solidFill>
                  <a:srgbClr val="012273"/>
                </a:solidFill>
              </a:rPr>
              <a:t>Командный проект предполагает работу как с тестовыми, так и с реальными объектами IT-инфраструктуры.</a:t>
            </a:r>
          </a:p>
        </p:txBody>
      </p:sp>
      <p:pic>
        <p:nvPicPr>
          <p:cNvPr id="3" name="Picture 21" descr="C:\Users\PC\Desktop\Кванториум\it-kvantum-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62566"/>
            <a:ext cx="1986391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андрей\Documents\My Bluetooth\1_pXDnAZambibmK8Ma6VfaTg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60009"/>
            <a:ext cx="9144000" cy="220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45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8"/>
            <a:ext cx="5904656" cy="468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012273"/>
                </a:solidFill>
              </a:rPr>
              <a:t>В IT-</a:t>
            </a:r>
            <a:r>
              <a:rPr lang="ru-RU" sz="2400" dirty="0" err="1">
                <a:solidFill>
                  <a:srgbClr val="012273"/>
                </a:solidFill>
              </a:rPr>
              <a:t>квантуме</a:t>
            </a:r>
            <a:r>
              <a:rPr lang="ru-RU" sz="2400" dirty="0">
                <a:solidFill>
                  <a:srgbClr val="012273"/>
                </a:solidFill>
              </a:rPr>
              <a:t> мы научим: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dirty="0">
                <a:solidFill>
                  <a:srgbClr val="012273"/>
                </a:solidFill>
              </a:rPr>
              <a:t>программировать на востребованных языках (C#, </a:t>
            </a:r>
            <a:r>
              <a:rPr lang="ru-RU" dirty="0" err="1">
                <a:solidFill>
                  <a:srgbClr val="012273"/>
                </a:solidFill>
              </a:rPr>
              <a:t>JavaScript</a:t>
            </a:r>
            <a:r>
              <a:rPr lang="ru-RU" dirty="0">
                <a:solidFill>
                  <a:srgbClr val="012273"/>
                </a:solidFill>
              </a:rPr>
              <a:t>, C++),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dirty="0">
                <a:solidFill>
                  <a:srgbClr val="012273"/>
                </a:solidFill>
              </a:rPr>
              <a:t>создавать и обрабатывать графические изображения (GIMP), 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dirty="0">
                <a:solidFill>
                  <a:srgbClr val="012273"/>
                </a:solidFill>
              </a:rPr>
              <a:t>создавать 3D-модели (</a:t>
            </a:r>
            <a:r>
              <a:rPr lang="ru-RU" dirty="0" err="1">
                <a:solidFill>
                  <a:srgbClr val="012273"/>
                </a:solidFill>
              </a:rPr>
              <a:t>Blender</a:t>
            </a:r>
            <a:r>
              <a:rPr lang="ru-RU" dirty="0">
                <a:solidFill>
                  <a:srgbClr val="012273"/>
                </a:solidFill>
              </a:rPr>
              <a:t>), 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dirty="0">
                <a:solidFill>
                  <a:srgbClr val="012273"/>
                </a:solidFill>
              </a:rPr>
              <a:t>создавать и продвигать </a:t>
            </a:r>
            <a:r>
              <a:rPr lang="ru-RU" dirty="0" err="1">
                <a:solidFill>
                  <a:srgbClr val="012273"/>
                </a:solidFill>
              </a:rPr>
              <a:t>web</a:t>
            </a:r>
            <a:r>
              <a:rPr lang="ru-RU" dirty="0">
                <a:solidFill>
                  <a:srgbClr val="012273"/>
                </a:solidFill>
              </a:rPr>
              <a:t>-сайты (HTML, CSS, </a:t>
            </a:r>
            <a:r>
              <a:rPr lang="ru-RU" dirty="0" err="1">
                <a:solidFill>
                  <a:srgbClr val="012273"/>
                </a:solidFill>
              </a:rPr>
              <a:t>PHP+mySql</a:t>
            </a:r>
            <a:r>
              <a:rPr lang="ru-RU" dirty="0">
                <a:solidFill>
                  <a:srgbClr val="012273"/>
                </a:solidFill>
              </a:rPr>
              <a:t>), 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dirty="0">
                <a:solidFill>
                  <a:srgbClr val="012273"/>
                </a:solidFill>
              </a:rPr>
              <a:t>работать в офисных приложениях</a:t>
            </a:r>
            <a:r>
              <a:rPr lang="en-US" dirty="0">
                <a:solidFill>
                  <a:srgbClr val="012273"/>
                </a:solidFill>
              </a:rPr>
              <a:t> (MS Word, Excel, Publisher, PowerPoint, Access). </a:t>
            </a:r>
            <a:endParaRPr lang="ru-RU" dirty="0">
              <a:solidFill>
                <a:srgbClr val="012273"/>
              </a:solidFill>
            </a:endParaRPr>
          </a:p>
          <a:p>
            <a:pPr fontAlgn="base"/>
            <a:r>
              <a:rPr lang="en-US" dirty="0">
                <a:solidFill>
                  <a:srgbClr val="012273"/>
                </a:solidFill>
              </a:rPr>
              <a:t> </a:t>
            </a:r>
            <a:endParaRPr lang="ru-RU" dirty="0">
              <a:solidFill>
                <a:srgbClr val="012273"/>
              </a:solidFill>
            </a:endParaRPr>
          </a:p>
          <a:p>
            <a:pPr fontAlgn="base"/>
            <a:r>
              <a:rPr lang="ru-RU" dirty="0">
                <a:solidFill>
                  <a:srgbClr val="012273"/>
                </a:solidFill>
              </a:rPr>
              <a:t>Приобретённые навыки дадут возможность прошедшим обучение участвовать в российских и международных олимпиадах по программированию, а также в соревнованиях, посвященных созданию приложений и компьютерных игр.</a:t>
            </a:r>
            <a:endParaRPr lang="ru-RU" dirty="0"/>
          </a:p>
        </p:txBody>
      </p:sp>
      <p:pic>
        <p:nvPicPr>
          <p:cNvPr id="3" name="Picture 21" descr="C:\Users\PC\Desktop\Кванториум\it-kvantum-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62566"/>
            <a:ext cx="1986391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794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75" y="140084"/>
            <a:ext cx="46960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rgbClr val="012273"/>
                </a:solidFill>
              </a:rPr>
              <a:t>В Промдизайнквантуме обучающиеся учатся проектировать окружающий предметный мир и взаимодействовать с ним, работать на стыке </a:t>
            </a:r>
          </a:p>
          <a:p>
            <a:pPr fontAlgn="base"/>
            <a:r>
              <a:rPr lang="ru-RU" sz="2000" dirty="0">
                <a:solidFill>
                  <a:srgbClr val="012273"/>
                </a:solidFill>
              </a:rPr>
              <a:t>инженерии и искусства, решать прикладные задачи и формировать новое восприятие, соединять технологичность и эстетичность в одном изделии.</a:t>
            </a:r>
          </a:p>
        </p:txBody>
      </p:sp>
      <p:pic>
        <p:nvPicPr>
          <p:cNvPr id="3" name="Picture 25" descr="C:\Users\PC\Desktop\Кванториум\Пром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40084"/>
            <a:ext cx="2399999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9" descr="https://apf.mail.ru/cgi-bin/readmsg/%D0%9F%D1%80%D0%BE%D0%BC%D0%B4%D0%B8%D0%B7%D0%B0%D0%B9%D0%BD%202%D0%9D%D0%9E%D0%92%D0%AB%D0%99%20%D0%9B%D0%9E%D0%93%D0%9E%20%20(1).jpg?id=15517452700000000698%3B0%3B37&amp;x-email=oleg-555-13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968148"/>
            <a:ext cx="457336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PC\Downloads\Untitled-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70461">
            <a:off x="4913611" y="2408014"/>
            <a:ext cx="5335064" cy="300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94111" y="1605574"/>
            <a:ext cx="4236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012273"/>
                </a:solidFill>
              </a:rPr>
              <a:t>Возрастная категория: 12+</a:t>
            </a:r>
          </a:p>
          <a:p>
            <a:pPr fontAlgn="base"/>
            <a:r>
              <a:rPr lang="ru-RU" sz="2400" dirty="0">
                <a:solidFill>
                  <a:srgbClr val="012273"/>
                </a:solidFill>
              </a:rPr>
              <a:t>Учеников в группе: 15</a:t>
            </a:r>
          </a:p>
        </p:txBody>
      </p:sp>
    </p:spTree>
    <p:extLst>
      <p:ext uri="{BB962C8B-B14F-4D97-AF65-F5344CB8AC3E}">
        <p14:creationId xmlns:p14="http://schemas.microsoft.com/office/powerpoint/2010/main" val="231407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gtrk-saratov.ru/images/cms/data/2018/November/23/kvantori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700" y="3470709"/>
            <a:ext cx="3456384" cy="246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ki-news.ru/upload/iblock/5c2/5c21df88b8a1f2957c3f94ce747d76c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331069"/>
            <a:ext cx="4122464" cy="27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05273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2400" b="1" i="1" dirty="0">
                <a:solidFill>
                  <a:srgbClr val="FF0000"/>
                </a:solidFill>
              </a:rPr>
              <a:t>«Кванториум» </a:t>
            </a:r>
            <a:r>
              <a:rPr lang="ru-RU" altLang="ru-RU" sz="2400" dirty="0">
                <a:solidFill>
                  <a:srgbClr val="012273"/>
                </a:solidFill>
              </a:rPr>
              <a:t>— новый российский формат дополнительного образования детей в сфере инженерных наук. Это площадка, оснащенная высокотехнологичным оборудованием, созданная для обучения детей навыкам инженерных специальностей, а также для внедрения инновационных технологий и идей.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6632"/>
            <a:ext cx="8244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FFFFFF"/>
                </a:solidFill>
                <a:cs typeface="Segoe UI" panose="020B0502040204020203" pitchFamily="34" charset="0"/>
              </a:rPr>
              <a:t>Что такое детский технопарк «Кванториум»?</a:t>
            </a:r>
          </a:p>
        </p:txBody>
      </p:sp>
    </p:spTree>
    <p:extLst>
      <p:ext uri="{BB962C8B-B14F-4D97-AF65-F5344CB8AC3E}">
        <p14:creationId xmlns:p14="http://schemas.microsoft.com/office/powerpoint/2010/main" val="629904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1700808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rgbClr val="012273"/>
                </a:solidFill>
              </a:rPr>
              <a:t>Во время обучения в «</a:t>
            </a:r>
            <a:r>
              <a:rPr lang="ru-RU" sz="2000" dirty="0" err="1">
                <a:solidFill>
                  <a:srgbClr val="012273"/>
                </a:solidFill>
              </a:rPr>
              <a:t>Кванториуме</a:t>
            </a:r>
            <a:r>
              <a:rPr lang="ru-RU" sz="2000" dirty="0">
                <a:solidFill>
                  <a:srgbClr val="012273"/>
                </a:solidFill>
              </a:rPr>
              <a:t>» учащиеся овладеют навыками дизайнерского </a:t>
            </a:r>
            <a:r>
              <a:rPr lang="ru-RU" sz="2000" dirty="0" err="1">
                <a:solidFill>
                  <a:srgbClr val="012273"/>
                </a:solidFill>
              </a:rPr>
              <a:t>скетчинга</a:t>
            </a:r>
            <a:r>
              <a:rPr lang="ru-RU" sz="2000" dirty="0">
                <a:solidFill>
                  <a:srgbClr val="012273"/>
                </a:solidFill>
              </a:rPr>
              <a:t> (или создания эскизов), макетирования (из бумаги, картона, скульптурного пластилина, подручных средств), навыками создания действующих прототипов. Они научатся решать сложные проблемы и предлагать функциональные и красивые их решения.</a:t>
            </a:r>
          </a:p>
          <a:p>
            <a:pPr fontAlgn="base"/>
            <a:r>
              <a:rPr lang="ru-RU" sz="2000" dirty="0">
                <a:solidFill>
                  <a:srgbClr val="012273"/>
                </a:solidFill>
              </a:rPr>
              <a:t>Под руководством педагога ребята самостоятельно пройдут все этапы, над которыми работают профессиональные промышленные дизайнеры в ходе создания проекта – поиск идеи, анализ существующих аналогов и составления брифа, </a:t>
            </a:r>
            <a:r>
              <a:rPr lang="ru-RU" sz="2000" dirty="0" err="1">
                <a:solidFill>
                  <a:srgbClr val="012273"/>
                </a:solidFill>
              </a:rPr>
              <a:t>эскизирование</a:t>
            </a:r>
            <a:r>
              <a:rPr lang="ru-RU" sz="2000" dirty="0">
                <a:solidFill>
                  <a:srgbClr val="012273"/>
                </a:solidFill>
              </a:rPr>
              <a:t>, создание макета, испытание прототипа, презентация. Готовый продукт будет презентован родителям, учащимся из других </a:t>
            </a:r>
            <a:r>
              <a:rPr lang="ru-RU" sz="2000" dirty="0" err="1">
                <a:solidFill>
                  <a:srgbClr val="012273"/>
                </a:solidFill>
              </a:rPr>
              <a:t>квантумов</a:t>
            </a:r>
            <a:r>
              <a:rPr lang="ru-RU" sz="2000" dirty="0">
                <a:solidFill>
                  <a:srgbClr val="012273"/>
                </a:solidFill>
              </a:rPr>
              <a:t>, а также представителям промышленных компаний. </a:t>
            </a:r>
          </a:p>
        </p:txBody>
      </p:sp>
      <p:sp>
        <p:nvSpPr>
          <p:cNvPr id="4" name="AutoShape 9" descr="https://apf.mail.ru/cgi-bin/readmsg/%D0%9F%D1%80%D0%BE%D0%BC%D0%B4%D0%B8%D0%B7%D0%B0%D0%B9%D0%BD%202%D0%9D%D0%9E%D0%92%D0%AB%D0%99%20%D0%9B%D0%9E%D0%93%D0%9E%20%20(1).jpg?id=15517452700000000698%3B0%3B37&amp;x-email=oleg-555-13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5" descr="C:\Users\PC\Desktop\Кванториум\Пром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40084"/>
            <a:ext cx="2399999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андрей\Documents\My Bluetooth\1 (1)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63" y="140083"/>
            <a:ext cx="4847329" cy="15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84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0084"/>
            <a:ext cx="5760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12273"/>
                </a:solidFill>
              </a:rPr>
              <a:t>Мастерская промышленного дизайна оснащена разнообразным цифровым оборудованием - 3D-сканерами, 3D-принтерами, станком лазерной резки, плоттером. </a:t>
            </a:r>
          </a:p>
          <a:p>
            <a:pPr fontAlgn="base"/>
            <a:endParaRPr lang="ru-RU" dirty="0">
              <a:solidFill>
                <a:srgbClr val="012273"/>
              </a:solidFill>
            </a:endParaRPr>
          </a:p>
          <a:p>
            <a:pPr fontAlgn="base"/>
            <a:r>
              <a:rPr lang="ru-RU" dirty="0">
                <a:solidFill>
                  <a:srgbClr val="012273"/>
                </a:solidFill>
              </a:rPr>
              <a:t>В процессе работы учащиеся знакомятся с различным программным обеспечением для создания 3D-моделей (</a:t>
            </a:r>
            <a:r>
              <a:rPr lang="ru-RU" i="1" dirty="0">
                <a:solidFill>
                  <a:srgbClr val="012273"/>
                </a:solidFill>
              </a:rPr>
              <a:t>3dsMax, </a:t>
            </a:r>
            <a:r>
              <a:rPr lang="ru-RU" i="1" dirty="0" err="1">
                <a:solidFill>
                  <a:srgbClr val="012273"/>
                </a:solidFill>
              </a:rPr>
              <a:t>Rhino</a:t>
            </a:r>
            <a:r>
              <a:rPr lang="ru-RU" i="1" dirty="0">
                <a:solidFill>
                  <a:srgbClr val="012273"/>
                </a:solidFill>
              </a:rPr>
              <a:t>, </a:t>
            </a:r>
            <a:r>
              <a:rPr lang="ru-RU" i="1" dirty="0" err="1">
                <a:solidFill>
                  <a:srgbClr val="012273"/>
                </a:solidFill>
              </a:rPr>
              <a:t>Sketch</a:t>
            </a:r>
            <a:r>
              <a:rPr lang="ru-RU" i="1" dirty="0">
                <a:solidFill>
                  <a:srgbClr val="012273"/>
                </a:solidFill>
              </a:rPr>
              <a:t> </a:t>
            </a:r>
            <a:r>
              <a:rPr lang="ru-RU" i="1" dirty="0" err="1">
                <a:solidFill>
                  <a:srgbClr val="012273"/>
                </a:solidFill>
              </a:rPr>
              <a:t>Up</a:t>
            </a:r>
            <a:r>
              <a:rPr lang="ru-RU" i="1" dirty="0">
                <a:solidFill>
                  <a:srgbClr val="012273"/>
                </a:solidFill>
              </a:rPr>
              <a:t>, </a:t>
            </a:r>
            <a:r>
              <a:rPr lang="ru-RU" i="1" dirty="0" err="1">
                <a:solidFill>
                  <a:srgbClr val="012273"/>
                </a:solidFill>
              </a:rPr>
              <a:t>Blender</a:t>
            </a:r>
            <a:r>
              <a:rPr lang="ru-RU" dirty="0">
                <a:solidFill>
                  <a:srgbClr val="012273"/>
                </a:solidFill>
              </a:rPr>
              <a:t>) и попутно осваивают навыки графического дизайна, необходимые при создании рекламных плакатов, презентаций созданных продуктов, а также сайтов – такие как </a:t>
            </a:r>
            <a:r>
              <a:rPr lang="ru-RU" i="1" dirty="0" err="1">
                <a:solidFill>
                  <a:srgbClr val="012273"/>
                </a:solidFill>
              </a:rPr>
              <a:t>Adobe</a:t>
            </a:r>
            <a:r>
              <a:rPr lang="ru-RU" i="1" dirty="0">
                <a:solidFill>
                  <a:srgbClr val="012273"/>
                </a:solidFill>
              </a:rPr>
              <a:t> </a:t>
            </a:r>
            <a:r>
              <a:rPr lang="ru-RU" i="1" dirty="0" err="1">
                <a:solidFill>
                  <a:srgbClr val="012273"/>
                </a:solidFill>
              </a:rPr>
              <a:t>Photoshop</a:t>
            </a:r>
            <a:r>
              <a:rPr lang="ru-RU" i="1" dirty="0">
                <a:solidFill>
                  <a:srgbClr val="012273"/>
                </a:solidFill>
              </a:rPr>
              <a:t>, </a:t>
            </a:r>
            <a:r>
              <a:rPr lang="ru-RU" i="1" dirty="0" err="1">
                <a:solidFill>
                  <a:srgbClr val="012273"/>
                </a:solidFill>
              </a:rPr>
              <a:t>Adobe</a:t>
            </a:r>
            <a:r>
              <a:rPr lang="ru-RU" i="1" dirty="0">
                <a:solidFill>
                  <a:srgbClr val="012273"/>
                </a:solidFill>
              </a:rPr>
              <a:t> </a:t>
            </a:r>
            <a:r>
              <a:rPr lang="ru-RU" i="1" dirty="0" err="1">
                <a:solidFill>
                  <a:srgbClr val="012273"/>
                </a:solidFill>
              </a:rPr>
              <a:t>Illustrator</a:t>
            </a:r>
            <a:r>
              <a:rPr lang="ru-RU" i="1" dirty="0">
                <a:solidFill>
                  <a:srgbClr val="012273"/>
                </a:solidFill>
              </a:rPr>
              <a:t>, </a:t>
            </a:r>
            <a:r>
              <a:rPr lang="ru-RU" i="1" dirty="0" err="1">
                <a:solidFill>
                  <a:srgbClr val="012273"/>
                </a:solidFill>
              </a:rPr>
              <a:t>Readymag</a:t>
            </a:r>
            <a:r>
              <a:rPr lang="ru-RU" dirty="0">
                <a:solidFill>
                  <a:srgbClr val="012273"/>
                </a:solidFill>
              </a:rPr>
              <a:t>. Часть занятий и упражнений посвящена формированию и развитию у детей креативности и творческого мышления.</a:t>
            </a:r>
          </a:p>
        </p:txBody>
      </p:sp>
      <p:pic>
        <p:nvPicPr>
          <p:cNvPr id="3" name="Picture 25" descr="C:\Users\PC\Desktop\Кванториум\Пром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40084"/>
            <a:ext cx="2399999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ндрей\Documents\My Bluetooth\d3c43450fc4fb2d6f38d41cf838b4eb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3101" y="2495553"/>
            <a:ext cx="3220899" cy="3220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ндрей\Documents\My Bluetooth\5c1f3bde46b7ace8c33787835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056654"/>
            <a:ext cx="3312368" cy="185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984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374" y="1484784"/>
            <a:ext cx="86836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12273"/>
                </a:solidFill>
              </a:rPr>
              <a:t>Мультипредметность промышленной робототехники погружает</a:t>
            </a:r>
            <a:r>
              <a:rPr lang="en-US" dirty="0">
                <a:solidFill>
                  <a:srgbClr val="012273"/>
                </a:solidFill>
              </a:rPr>
              <a:t> </a:t>
            </a:r>
            <a:r>
              <a:rPr lang="ru-RU" dirty="0">
                <a:solidFill>
                  <a:srgbClr val="012273"/>
                </a:solidFill>
              </a:rPr>
              <a:t>кванторианцев в такие научные и инженерные дисциплины как механика, электроника, электротехника, физика, информатика (машинное обучение, техническое зрение, операционные системы), математическое моделирование и др. Проектная деятельность, направленная на создание интеллектуальных систем для различных сфер человеческой деятельности, в частности производства, позволяет формировать системное мышление как в инженерном, так и в мировоззренческом смысле.</a:t>
            </a:r>
          </a:p>
        </p:txBody>
      </p:sp>
      <p:sp>
        <p:nvSpPr>
          <p:cNvPr id="6" name="AutoShape 3" descr="https://apf.mail.ru/cgi-bin/readmsg/%D0%BA%D0%BE%D0%B2%D0%BE%D1%80.%20%D0%BF%D0%B5%D1%80%D0%B5%D0%B4%D0%B5%D0%BB%20(1).jpg?id=15517452700000000698%3B0%3B24&amp;x-email=oleg-555-13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apf.mail.ru/cgi-bin/readmsg/%D0%BF%D1%80%D0%BE%D0%BC%D1%80%D0%BE%D0%B1%D0%BE%2C%20%D0%BD%D0%BE%D0%B2%202.jpg?id=15517452700000000698%3B0%3B39&amp;x-email=oleg-555-13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725675"/>
            <a:ext cx="3467880" cy="219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PC\Downloads\c800e6dc373b9d38e3be203e13995281_1_1_ar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4" y="4023503"/>
            <a:ext cx="4173748" cy="182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PC\Downloads\d91b3a52a4977f0c86fdb68d78ce5174_2_2_ar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44136"/>
            <a:ext cx="3399929" cy="144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02187" y="312738"/>
            <a:ext cx="4090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012273"/>
                </a:solidFill>
              </a:rPr>
              <a:t>Возрастная категория: 12+</a:t>
            </a:r>
          </a:p>
          <a:p>
            <a:pPr fontAlgn="base"/>
            <a:r>
              <a:rPr lang="ru-RU" sz="2400" dirty="0">
                <a:solidFill>
                  <a:srgbClr val="012273"/>
                </a:solidFill>
              </a:rPr>
              <a:t>Учеников в группе: 12</a:t>
            </a:r>
          </a:p>
        </p:txBody>
      </p:sp>
    </p:spTree>
    <p:extLst>
      <p:ext uri="{BB962C8B-B14F-4D97-AF65-F5344CB8AC3E}">
        <p14:creationId xmlns:p14="http://schemas.microsoft.com/office/powerpoint/2010/main" val="3843985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39" y="2852936"/>
            <a:ext cx="5744939" cy="316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12273"/>
                </a:solidFill>
              </a:rPr>
              <a:t>Роботы управляют поездами и самолетами, исследуют дно океанов, жерла вулканов, поверхность других планет, помогают в строительстве космических станций, в конструировании автомобилей и создании микрочипов, охраняют территорию и здания, используются военными для разведки и разминирования, помогают спасателям находить людей под завалами, выполняют сложнейшие хирургические операции, присматривают за детьми, поливают цветы, убирают мусор, пылесосят квартиры, помогают в реабилитации инвалидов и тяжело больных людей.</a:t>
            </a:r>
          </a:p>
        </p:txBody>
      </p:sp>
      <p:pic>
        <p:nvPicPr>
          <p:cNvPr id="3" name="Picture 6" descr="C:\Users\PC\Downloads\d91b3a52a4977f0c86fdb68d78ce5174_2_2_ar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44136"/>
            <a:ext cx="3399929" cy="144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ндрей\Documents\My Bluetooth\_93879752_gettyimages-631954190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97894"/>
            <a:ext cx="4305594" cy="242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976" y="1484784"/>
            <a:ext cx="28238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12273"/>
                </a:solidFill>
              </a:rPr>
              <a:t>В скором времени не останется такой области человеческой деятельности, в которой человек не создаст себе автоматического помощника. Современный мир стоит на пороге революционных изменений в промышленности и быту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607850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74" y="1501552"/>
            <a:ext cx="60777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12273"/>
                </a:solidFill>
              </a:rPr>
              <a:t>В процессе работы над научно-исследовательским проектом в лаборатории робототехники каждый участник проекта может не только самостоятельно выбирать направление проектирования, но и воплощать собственные идеи. Над каждым проектом трудится команда из нескольких человек. Исходя из функций и особенностей конкретного робота, часть группы продумывает механику, кто-то отвечает за электронную часть проекта, другие программируют его действия.</a:t>
            </a:r>
          </a:p>
        </p:txBody>
      </p:sp>
      <p:pic>
        <p:nvPicPr>
          <p:cNvPr id="3" name="Picture 6" descr="C:\Users\PC\Downloads\d91b3a52a4977f0c86fdb68d78ce5174_2_2_ar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44136"/>
            <a:ext cx="3399929" cy="144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дрей\Documents\My Bluetooth\robotic-process-automat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492" y="4086875"/>
            <a:ext cx="3400896" cy="170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ндрей\Documents\My Bluetooth\170804-sassy-communists-chatbots-featur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70277" y="1268760"/>
            <a:ext cx="2627387" cy="265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71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75" y="1484784"/>
            <a:ext cx="8836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rgbClr val="012273"/>
                </a:solidFill>
              </a:rPr>
              <a:t>Сейчас во всем мире проводится большое количество различных соревнований по робототехнике для школьников и студентов. Мы предоставляем юным изобретателям возможность участвовать в таких мероприятиях и показать себя. Ребенок, проявляющий интерес к робототехнике, часто связывает с этим жизнь, но даже если робототехника не является его призванием, он получает полезные навыки, которые пригодятся ему и в школе, и в институте, и вообще во взрослой жизни.</a:t>
            </a:r>
          </a:p>
        </p:txBody>
      </p:sp>
      <p:sp>
        <p:nvSpPr>
          <p:cNvPr id="6" name="AutoShape 3" descr="https://apf.mail.ru/cgi-bin/readmsg/%D0%BA%D0%BE%D0%B2%D0%BE%D1%80.%20%D0%BF%D0%B5%D1%80%D0%B5%D0%B4%D0%B5%D0%BB%20(1).jpg?id=15517452700000000698%3B0%3B24&amp;x-email=oleg-555-13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apf.mail.ru/cgi-bin/readmsg/%D0%BF%D1%80%D0%BE%D0%BC%D1%80%D0%BE%D0%B1%D0%BE%2C%20%D0%BD%D0%BE%D0%B2%202.jpg?id=15517452700000000698%3B0%3B39&amp;x-email=oleg-555-13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C:\Users\PC\Downloads\d91b3a52a4977f0c86fdb68d78ce5174_2_2_ar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44136"/>
            <a:ext cx="3399929" cy="144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андрей\Documents\My Bluetooth\7d149a1b1ab174cc0fcdcf802682ac40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781141"/>
            <a:ext cx="3255038" cy="2166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16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" y="1484783"/>
            <a:ext cx="87586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12273"/>
                </a:solidFill>
              </a:rPr>
              <a:t>Основная задача </a:t>
            </a:r>
            <a:r>
              <a:rPr lang="ru-RU" sz="2000" dirty="0" err="1">
                <a:solidFill>
                  <a:srgbClr val="012273"/>
                </a:solidFill>
              </a:rPr>
              <a:t>Энерджиквантума</a:t>
            </a:r>
            <a:r>
              <a:rPr lang="ru-RU" sz="2000" dirty="0">
                <a:solidFill>
                  <a:srgbClr val="012273"/>
                </a:solidFill>
              </a:rPr>
              <a:t> — развить в обучающихся навыки проектной работы на примере энергетики. На базовом модуле обучающиеся знакомятся с основными источниками энергии и структурой энергосистемы своего региона; на углубленном — выходят на реализацию полноценных проектов. Дети исследуют возможности альтернативной энергии, </a:t>
            </a:r>
            <a:r>
              <a:rPr lang="ru-RU" sz="2000" dirty="0" err="1">
                <a:solidFill>
                  <a:srgbClr val="012273"/>
                </a:solidFill>
              </a:rPr>
              <a:t>микрогенерации</a:t>
            </a:r>
            <a:r>
              <a:rPr lang="ru-RU" sz="2000" dirty="0">
                <a:solidFill>
                  <a:srgbClr val="012273"/>
                </a:solidFill>
              </a:rPr>
              <a:t>, биологии водородной энергетики. Изучают основы электрических сетей и углублённо радиоэлектронику и </a:t>
            </a:r>
            <a:r>
              <a:rPr lang="ru-RU" sz="2000" dirty="0" err="1">
                <a:solidFill>
                  <a:srgbClr val="012273"/>
                </a:solidFill>
              </a:rPr>
              <a:t>схемотехнику</a:t>
            </a:r>
            <a:r>
              <a:rPr lang="ru-RU" sz="2000" dirty="0">
                <a:solidFill>
                  <a:srgbClr val="012273"/>
                </a:solidFill>
              </a:rPr>
              <a:t>.</a:t>
            </a:r>
          </a:p>
          <a:p>
            <a:endParaRPr lang="ru-RU" sz="2000" dirty="0">
              <a:solidFill>
                <a:srgbClr val="012273"/>
              </a:solidFill>
            </a:endParaRPr>
          </a:p>
        </p:txBody>
      </p:sp>
      <p:pic>
        <p:nvPicPr>
          <p:cNvPr id="3" name="Picture 20" descr="C:\Users\PC\Desktop\Кванториум\enerdgy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772" y="7936"/>
            <a:ext cx="3507922" cy="147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C:\Users\PC\Desktop\Новая папка (3)\Screenshot_11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535" y="3645024"/>
            <a:ext cx="4805465" cy="268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 descr="https://apf.mail.ru/cgi-bin/readmsg/%D1%8D%D0%BD%D0%B5%D1%80%D0%B4%D0%B6%D0%B8%20(1).jpg?id=15517452700000000698%3B0%3B47&amp;x-email=oleg-555-13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833" y="3781187"/>
            <a:ext cx="3530353" cy="254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104" y="423435"/>
            <a:ext cx="3635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12273"/>
                </a:solidFill>
              </a:rPr>
              <a:t>Возрастная категория</a:t>
            </a:r>
            <a:r>
              <a:rPr lang="ru-RU" sz="2400">
                <a:solidFill>
                  <a:srgbClr val="012273"/>
                </a:solidFill>
              </a:rPr>
              <a:t>: 12+</a:t>
            </a:r>
            <a:endParaRPr lang="ru-RU" sz="2400" dirty="0">
              <a:solidFill>
                <a:srgbClr val="012273"/>
              </a:solidFill>
            </a:endParaRPr>
          </a:p>
          <a:p>
            <a:r>
              <a:rPr lang="ru-RU" sz="2400" dirty="0">
                <a:solidFill>
                  <a:srgbClr val="012273"/>
                </a:solidFill>
              </a:rPr>
              <a:t>Учеников в группе: 8</a:t>
            </a:r>
          </a:p>
        </p:txBody>
      </p:sp>
    </p:spTree>
    <p:extLst>
      <p:ext uri="{BB962C8B-B14F-4D97-AF65-F5344CB8AC3E}">
        <p14:creationId xmlns:p14="http://schemas.microsoft.com/office/powerpoint/2010/main" val="2645600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30658"/>
            <a:ext cx="6462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12273"/>
                </a:solidFill>
              </a:rPr>
              <a:t>Одна из важнейших задач для учёных XXI века – научиться напрямую аккумулировать, сохранять и использовать солнечную энергию, которая является первоисточником всех энергоносителей на нашей планете. А одна из главных целей России в ближайшие 25 лет – тоже про Энергию – это кардинальное повышении </a:t>
            </a:r>
            <a:r>
              <a:rPr lang="ru-RU" dirty="0" err="1">
                <a:solidFill>
                  <a:srgbClr val="012273"/>
                </a:solidFill>
              </a:rPr>
              <a:t>энергоэффективности</a:t>
            </a:r>
            <a:r>
              <a:rPr lang="ru-RU" dirty="0">
                <a:solidFill>
                  <a:srgbClr val="012273"/>
                </a:solidFill>
              </a:rPr>
              <a:t> экономики.</a:t>
            </a:r>
          </a:p>
        </p:txBody>
      </p:sp>
      <p:pic>
        <p:nvPicPr>
          <p:cNvPr id="3" name="Picture 20" descr="C:\Users\PC\Desktop\Кванториум\enerdgy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772" y="7936"/>
            <a:ext cx="3507922" cy="147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ндрей\Documents\My Bluetooth\Энерджиквантум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8160" y="3374428"/>
            <a:ext cx="4623145" cy="260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70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9733" y="1772816"/>
            <a:ext cx="42844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12273"/>
                </a:solidFill>
              </a:rPr>
              <a:t> Занимаясь в «</a:t>
            </a:r>
            <a:r>
              <a:rPr lang="ru-RU" dirty="0" err="1">
                <a:solidFill>
                  <a:srgbClr val="012273"/>
                </a:solidFill>
              </a:rPr>
              <a:t>Энерджиквантуме</a:t>
            </a:r>
            <a:r>
              <a:rPr lang="ru-RU" dirty="0">
                <a:solidFill>
                  <a:srgbClr val="012273"/>
                </a:solidFill>
              </a:rPr>
              <a:t>» ребята смогут приобрести практические навыки и знания по кинематической физике, физике химических источников тока, материаловедению, основам гидродинамики и электротехники, познакомиться с принципами получения энергии без использования традиционного топлива, собрать модели электростанций, научаться разбираться в электрических схемах.</a:t>
            </a:r>
          </a:p>
          <a:p>
            <a:endParaRPr lang="ru-RU" dirty="0">
              <a:solidFill>
                <a:srgbClr val="012273"/>
              </a:solidFill>
            </a:endParaRPr>
          </a:p>
        </p:txBody>
      </p:sp>
      <p:pic>
        <p:nvPicPr>
          <p:cNvPr id="3" name="Picture 20" descr="C:\Users\PC\Desktop\Кванториум\enerdgy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772" y="7936"/>
            <a:ext cx="3507922" cy="147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 descr="https://apf.mail.ru/cgi-bin/readmsg/%D1%8D%D0%BD%D0%B5%D1%80%D0%B4%D0%B6%D0%B8%20(1).jpg?id=15517452700000000698%3B0%3B47&amp;x-email=oleg-555-13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андрей\Documents\My Bluetooth\20214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3733112"/>
            <a:ext cx="3108036" cy="206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124744"/>
            <a:ext cx="3779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12273"/>
                </a:solidFill>
              </a:rPr>
              <a:t>Проектная траектория «</a:t>
            </a:r>
            <a:r>
              <a:rPr lang="ru-RU" dirty="0" err="1">
                <a:solidFill>
                  <a:srgbClr val="012273"/>
                </a:solidFill>
              </a:rPr>
              <a:t>Энерджиквантума</a:t>
            </a:r>
            <a:r>
              <a:rPr lang="ru-RU" dirty="0">
                <a:solidFill>
                  <a:srgbClr val="012273"/>
                </a:solidFill>
              </a:rPr>
              <a:t>» направлена на изучение основных направлений альтернативной энергетики, получение практических навыков в этих областях, а также изучение принципов создания современных транспортных средств на основе альтернативных источников энергии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661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441" y="810110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12273"/>
                </a:solidFill>
              </a:rPr>
              <a:t>В VR/AR-</a:t>
            </a:r>
            <a:r>
              <a:rPr lang="ru-RU" sz="2000" dirty="0" err="1">
                <a:solidFill>
                  <a:srgbClr val="012273"/>
                </a:solidFill>
              </a:rPr>
              <a:t>квантуме</a:t>
            </a:r>
            <a:r>
              <a:rPr lang="ru-RU" sz="2000" dirty="0">
                <a:solidFill>
                  <a:srgbClr val="012273"/>
                </a:solidFill>
              </a:rPr>
              <a:t> обучающиеся осваивают объемную </a:t>
            </a:r>
          </a:p>
          <a:p>
            <a:r>
              <a:rPr lang="ru-RU" sz="2000" dirty="0">
                <a:solidFill>
                  <a:srgbClr val="012273"/>
                </a:solidFill>
              </a:rPr>
              <a:t>визуализацию, работают с виртуальной (VR), </a:t>
            </a:r>
          </a:p>
          <a:p>
            <a:r>
              <a:rPr lang="ru-RU" sz="2000" dirty="0">
                <a:solidFill>
                  <a:srgbClr val="012273"/>
                </a:solidFill>
              </a:rPr>
              <a:t>дополненной (AR) и смешанной (MR) реальностью. </a:t>
            </a:r>
          </a:p>
          <a:p>
            <a:r>
              <a:rPr lang="ru-RU" sz="2000" dirty="0" err="1">
                <a:solidFill>
                  <a:srgbClr val="012273"/>
                </a:solidFill>
              </a:rPr>
              <a:t>Кванторианцы</a:t>
            </a:r>
            <a:r>
              <a:rPr lang="ru-RU" sz="2000" dirty="0">
                <a:solidFill>
                  <a:srgbClr val="012273"/>
                </a:solidFill>
              </a:rPr>
              <a:t> разрабатывают образовательные </a:t>
            </a:r>
          </a:p>
          <a:p>
            <a:r>
              <a:rPr lang="ru-RU" sz="2000" dirty="0">
                <a:solidFill>
                  <a:srgbClr val="012273"/>
                </a:solidFill>
              </a:rPr>
              <a:t>приложения, проектируют симуляторы для будущих инженеров, </a:t>
            </a:r>
          </a:p>
          <a:p>
            <a:r>
              <a:rPr lang="ru-RU" sz="2000" dirty="0">
                <a:solidFill>
                  <a:srgbClr val="012273"/>
                </a:solidFill>
              </a:rPr>
              <a:t>проводят виртуальные туры по культурным и историческим достопримечательностям и др.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887677"/>
            <a:ext cx="4636585" cy="29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PC\Downloads\kissclipart-virtual-reality-clipart-virtual-reality-headset-012ae2546036b3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41184" y="3212976"/>
            <a:ext cx="2952328" cy="25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PC\Downloads\vr-kvantum-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466403" cy="13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20297" y="159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12273"/>
                </a:solidFill>
              </a:rPr>
              <a:t>Возрастная категория: 12+</a:t>
            </a:r>
          </a:p>
          <a:p>
            <a:r>
              <a:rPr lang="ru-RU" sz="2400" dirty="0">
                <a:solidFill>
                  <a:srgbClr val="012273"/>
                </a:solidFill>
              </a:rPr>
              <a:t>Учеников в группе: 10</a:t>
            </a:r>
          </a:p>
        </p:txBody>
      </p:sp>
    </p:spTree>
    <p:extLst>
      <p:ext uri="{BB962C8B-B14F-4D97-AF65-F5344CB8AC3E}">
        <p14:creationId xmlns:p14="http://schemas.microsoft.com/office/powerpoint/2010/main" val="415595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Наши квантумы:</a:t>
            </a:r>
            <a:endParaRPr lang="ru-RU" sz="4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62" name="Picture 18" descr="C:\Users\PC\Desktop\Кванториум\aero_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0451" y="1156206"/>
            <a:ext cx="28797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C:\Users\PC\Desktop\Кванториум\avt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36" y="1232406"/>
            <a:ext cx="2789237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C:\Users\PC\Desktop\Кванториум\enerdg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57" y="4456325"/>
            <a:ext cx="37369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C:\Users\PC\Desktop\Кванториум\it-kvantum-log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6057" y="908720"/>
            <a:ext cx="2173287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C:\Users\PC\Desktop\Кванториум\logo-Biokvantu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537" y="2949515"/>
            <a:ext cx="2551113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25" descr="C:\Users\PC\Desktop\Кванториум\Пром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9344" y="2807561"/>
            <a:ext cx="3040524" cy="16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PC\Downloads\vr-kvantum-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2372" y="2599209"/>
            <a:ext cx="1340655" cy="126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PC\Downloads\d91b3a52a4977f0c86fdb68d78ce5174_2_2_art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495053"/>
            <a:ext cx="3608461" cy="152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C\Desktop\Кванториум\хайтек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926" y="4005064"/>
            <a:ext cx="1254811" cy="15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19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375151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12273"/>
                </a:solidFill>
              </a:rPr>
              <a:t>Практически для каждой перспективной позиции «Атласа новых профессий» крайне полезны будут знания из области компьютерного зрения, систем трекинга, 3D моделирования и т.д. С помощью этих технологий создаются виртуальные тренажеры для тренировки летчиков, космонавтов, военных и обучения врачей</a:t>
            </a:r>
          </a:p>
        </p:txBody>
      </p:sp>
      <p:pic>
        <p:nvPicPr>
          <p:cNvPr id="9218" name="Picture 2" descr="C:\Users\PC\Downloads\vr-kvantum-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466403" cy="13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дрей\Documents\My Bluetooth\rsi-ctt-GearVRLookOutwardScene-1440-VirtualReality-072916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646" y="4146376"/>
            <a:ext cx="3489275" cy="177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ocuments\My Bluetooth\80_990_455_news_593a80f057d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775" y="2321250"/>
            <a:ext cx="3977036" cy="18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77008" y="2060849"/>
            <a:ext cx="49167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12273"/>
                </a:solidFill>
              </a:rPr>
              <a:t>. Промышленные дизайнеры, инженеры-проектировщики и архитекторы демонстрируют разрабатываемые проекты задолго до их «физического» появления в реальности. Так, компьютерное зрение - это программирование компьютера на распознавание окружающих объектов и их цвета. При помощи данной технологии, инженеры могут мгновенно связываться с коллегами и узнавать дополнительную информацию о сложном оборудовании.</a:t>
            </a:r>
          </a:p>
          <a:p>
            <a:r>
              <a:rPr lang="ru-RU" dirty="0">
                <a:solidFill>
                  <a:srgbClr val="012273"/>
                </a:solidFill>
              </a:rPr>
              <a:t> </a:t>
            </a:r>
          </a:p>
          <a:p>
            <a:r>
              <a:rPr lang="ru-RU" dirty="0">
                <a:solidFill>
                  <a:srgbClr val="012273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84389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6480720" cy="2383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12273"/>
                </a:solidFill>
              </a:rPr>
              <a:t>В VR/AR-</a:t>
            </a:r>
            <a:r>
              <a:rPr lang="ru-RU" sz="2400" dirty="0" err="1">
                <a:solidFill>
                  <a:srgbClr val="012273"/>
                </a:solidFill>
              </a:rPr>
              <a:t>квантуме</a:t>
            </a:r>
            <a:r>
              <a:rPr lang="ru-RU" sz="2400" dirty="0">
                <a:solidFill>
                  <a:srgbClr val="012273"/>
                </a:solidFill>
              </a:rPr>
              <a:t> мы научим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012273"/>
                </a:solidFill>
              </a:rPr>
              <a:t>создавать приложения с дополненной и виртуальной реальностью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012273"/>
                </a:solidFill>
              </a:rPr>
              <a:t>программировать на востребованных языках (C#, </a:t>
            </a:r>
            <a:r>
              <a:rPr lang="ru-RU" dirty="0" err="1">
                <a:solidFill>
                  <a:srgbClr val="012273"/>
                </a:solidFill>
              </a:rPr>
              <a:t>JavaScript</a:t>
            </a:r>
            <a:r>
              <a:rPr lang="ru-RU" dirty="0">
                <a:solidFill>
                  <a:srgbClr val="012273"/>
                </a:solidFill>
              </a:rPr>
              <a:t>, C++),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012273"/>
                </a:solidFill>
              </a:rPr>
              <a:t>создавать анимированные </a:t>
            </a:r>
            <a:r>
              <a:rPr lang="ru-RU" dirty="0" err="1">
                <a:solidFill>
                  <a:srgbClr val="012273"/>
                </a:solidFill>
              </a:rPr>
              <a:t>низкополигональные</a:t>
            </a:r>
            <a:r>
              <a:rPr lang="ru-RU" dirty="0">
                <a:solidFill>
                  <a:srgbClr val="012273"/>
                </a:solidFill>
              </a:rPr>
              <a:t> трехмерные модели,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012273"/>
                </a:solidFill>
              </a:rPr>
              <a:t>снимать и монтировать панорамные видео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36828" y="2572529"/>
            <a:ext cx="57899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12273"/>
                </a:solidFill>
              </a:rPr>
              <a:t>Особое внимание в курсе обучения уделяется командной работе и проектной деятельности. Например, можно будет поучаствовать в создании AR-</a:t>
            </a:r>
            <a:r>
              <a:rPr lang="ru-RU" dirty="0" err="1">
                <a:solidFill>
                  <a:srgbClr val="012273"/>
                </a:solidFill>
              </a:rPr>
              <a:t>квестов</a:t>
            </a:r>
            <a:r>
              <a:rPr lang="ru-RU" dirty="0">
                <a:solidFill>
                  <a:srgbClr val="012273"/>
                </a:solidFill>
              </a:rPr>
              <a:t> (</a:t>
            </a:r>
            <a:r>
              <a:rPr lang="ru-RU" dirty="0" err="1">
                <a:solidFill>
                  <a:srgbClr val="012273"/>
                </a:solidFill>
              </a:rPr>
              <a:t>квестов</a:t>
            </a:r>
            <a:r>
              <a:rPr lang="ru-RU" dirty="0">
                <a:solidFill>
                  <a:srgbClr val="012273"/>
                </a:solidFill>
              </a:rPr>
              <a:t> с элементами дополненной реальности), виртуальных экскурсий по городу, образовательных приложений по тематике других </a:t>
            </a:r>
            <a:r>
              <a:rPr lang="ru-RU" dirty="0" err="1">
                <a:solidFill>
                  <a:srgbClr val="012273"/>
                </a:solidFill>
              </a:rPr>
              <a:t>квантумов</a:t>
            </a:r>
            <a:r>
              <a:rPr lang="ru-RU" dirty="0">
                <a:solidFill>
                  <a:srgbClr val="012273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09008" y="460385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12273"/>
                </a:solidFill>
              </a:rPr>
              <a:t>Навыки, полученные в AR/VR </a:t>
            </a:r>
            <a:r>
              <a:rPr lang="ru-RU" dirty="0" err="1">
                <a:solidFill>
                  <a:srgbClr val="012273"/>
                </a:solidFill>
              </a:rPr>
              <a:t>квантуме</a:t>
            </a:r>
            <a:r>
              <a:rPr lang="ru-RU" dirty="0">
                <a:solidFill>
                  <a:srgbClr val="012273"/>
                </a:solidFill>
              </a:rPr>
              <a:t>, ребята смогут применить в любой индустрии – от создания игр до моделирования станции замкнутого цикла на Марсе!</a:t>
            </a:r>
          </a:p>
        </p:txBody>
      </p:sp>
      <p:pic>
        <p:nvPicPr>
          <p:cNvPr id="5" name="Picture 2" descr="C:\Users\PC\Downloads\vr-kvantum-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1466403" cy="138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ндрей\Documents\My Bluetooth\1488444007_hardlight-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8" y="3261601"/>
            <a:ext cx="3338317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36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Кванториум\хайте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266714" cy="15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dz-power.com/images/HCB_11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202" y="3645024"/>
            <a:ext cx="4464496" cy="29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apf.mail.ru/cgi-bin/readmsg/%D0%A5%D0%B0%D0%B9%D1%82%D0%B5%D0%BA%201.jpg?id=15517452700000000698%3B0%3B43&amp;x-email=oleg-555-13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943" y="307253"/>
            <a:ext cx="4227269" cy="211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79" y="18448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12273"/>
                </a:solidFill>
              </a:rPr>
              <a:t>Возрастная категория: </a:t>
            </a:r>
            <a:r>
              <a:rPr lang="ru-RU" sz="2000" dirty="0">
                <a:solidFill>
                  <a:srgbClr val="012273"/>
                </a:solidFill>
              </a:rPr>
              <a:t>10+</a:t>
            </a:r>
          </a:p>
          <a:p>
            <a:r>
              <a:rPr lang="ru-RU" sz="2400" dirty="0">
                <a:solidFill>
                  <a:srgbClr val="012273"/>
                </a:solidFill>
              </a:rPr>
              <a:t>Учеников в группе: </a:t>
            </a:r>
            <a:r>
              <a:rPr lang="ru-RU" sz="2000" dirty="0">
                <a:solidFill>
                  <a:srgbClr val="012273"/>
                </a:solidFill>
              </a:rPr>
              <a:t>10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2675821"/>
            <a:ext cx="67024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0231A1"/>
                </a:solidFill>
              </a:rPr>
              <a:t>Хайтек</a:t>
            </a:r>
            <a:r>
              <a:rPr lang="ru-RU" sz="2400" dirty="0">
                <a:solidFill>
                  <a:srgbClr val="0231A1"/>
                </a:solidFill>
              </a:rPr>
              <a:t> – это высокотехнологичная лаборатория </a:t>
            </a:r>
            <a:r>
              <a:rPr lang="ru-RU" sz="2400" dirty="0" err="1">
                <a:solidFill>
                  <a:srgbClr val="0231A1"/>
                </a:solidFill>
              </a:rPr>
              <a:t>прототипирования</a:t>
            </a:r>
            <a:r>
              <a:rPr lang="ru-RU" sz="2400" dirty="0">
                <a:solidFill>
                  <a:srgbClr val="0231A1"/>
                </a:solidFill>
              </a:rPr>
              <a:t>, оснащённая 3D-принтерами, станками с ЧПУ, лазерным, паяльным и другим современным оборудованием. С его помощью и под руководством наставника здесь можно изготовить любое изделие, начиная с фигурки любимого персонажа и заканчивая сложным электронным устройством.</a:t>
            </a:r>
          </a:p>
        </p:txBody>
      </p:sp>
    </p:spTree>
    <p:extLst>
      <p:ext uri="{BB962C8B-B14F-4D97-AF65-F5344CB8AC3E}">
        <p14:creationId xmlns:p14="http://schemas.microsoft.com/office/powerpoint/2010/main" val="366178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5513" y="188640"/>
            <a:ext cx="695848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12273"/>
                </a:solidFill>
              </a:rPr>
              <a:t>Хайтек</a:t>
            </a:r>
            <a:r>
              <a:rPr lang="ru-RU" sz="2400" dirty="0">
                <a:solidFill>
                  <a:srgbClr val="012273"/>
                </a:solidFill>
              </a:rPr>
              <a:t>-цех делится на две зоны — проектная зона («чистый цех») и мастерская («грязный цех»). </a:t>
            </a:r>
          </a:p>
          <a:p>
            <a:r>
              <a:rPr lang="ru-RU" sz="2000" dirty="0">
                <a:solidFill>
                  <a:srgbClr val="012273"/>
                </a:solidFill>
              </a:rPr>
              <a:t>В проектной зоне </a:t>
            </a:r>
            <a:r>
              <a:rPr lang="ru-RU" sz="2000" dirty="0" err="1">
                <a:solidFill>
                  <a:srgbClr val="012273"/>
                </a:solidFill>
              </a:rPr>
              <a:t>Хайтек-квантума</a:t>
            </a:r>
            <a:r>
              <a:rPr lang="ru-RU" sz="2000" dirty="0">
                <a:solidFill>
                  <a:srgbClr val="012273"/>
                </a:solidFill>
              </a:rPr>
              <a:t> располагаются компьютеры с современным программным обеспечением, необходимым для проектирования изделий, 3D-моделирования, составления документации и создания управляющих программ для станков с ЧПУ и 3D-принтеров.</a:t>
            </a:r>
          </a:p>
          <a:p>
            <a:endParaRPr lang="ru-RU" dirty="0"/>
          </a:p>
        </p:txBody>
      </p:sp>
      <p:pic>
        <p:nvPicPr>
          <p:cNvPr id="3" name="Picture 2" descr="C:\Users\PC\Desktop\Кванториум\хайте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266714" cy="15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ocuments\My Bluetooth\66217767bcbb48f2b9426b4a5635dcd2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859" y="3033115"/>
            <a:ext cx="3789309" cy="268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2883257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12273"/>
                </a:solidFill>
              </a:rPr>
              <a:t> В мастерской </a:t>
            </a:r>
            <a:r>
              <a:rPr lang="ru-RU" dirty="0" err="1">
                <a:solidFill>
                  <a:srgbClr val="012273"/>
                </a:solidFill>
              </a:rPr>
              <a:t>Хайтек-квантума</a:t>
            </a:r>
            <a:r>
              <a:rPr lang="ru-RU" dirty="0">
                <a:solidFill>
                  <a:srgbClr val="012273"/>
                </a:solidFill>
              </a:rPr>
              <a:t> находится паяльное оборудование, измерительные приборы, слесарный инструмент, оборудование для резки, сверления и шлифовки материалов – все то, что может понадобится для воплощения своей идеи в жизнь.</a:t>
            </a:r>
          </a:p>
          <a:p>
            <a:r>
              <a:rPr lang="ru-RU" dirty="0">
                <a:solidFill>
                  <a:srgbClr val="012273"/>
                </a:solidFill>
              </a:rPr>
              <a:t>В отдельной зоне, экранизирующей пыль и шум, находятся фрезерно-гравировальные станки с ЧПУ и станок для лазерной резки листового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393401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705678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12273"/>
                </a:solidFill>
              </a:rPr>
              <a:t>В </a:t>
            </a:r>
            <a:r>
              <a:rPr lang="ru-RU" sz="2400" dirty="0" err="1">
                <a:solidFill>
                  <a:srgbClr val="012273"/>
                </a:solidFill>
              </a:rPr>
              <a:t>Хайтек-квантуме</a:t>
            </a:r>
            <a:r>
              <a:rPr lang="ru-RU" sz="2400" dirty="0">
                <a:solidFill>
                  <a:srgbClr val="012273"/>
                </a:solidFill>
              </a:rPr>
              <a:t> под контролем наставника:</a:t>
            </a:r>
          </a:p>
          <a:p>
            <a:pPr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12273"/>
                </a:solidFill>
              </a:rPr>
              <a:t>учатся работать с современным ручным инструментом и высокотехнологичными станками, в том числе с </a:t>
            </a:r>
            <a:r>
              <a:rPr lang="ru-RU" sz="2000" dirty="0" err="1">
                <a:solidFill>
                  <a:srgbClr val="012273"/>
                </a:solidFill>
              </a:rPr>
              <a:t>ЧПУ;создавать</a:t>
            </a:r>
            <a:r>
              <a:rPr lang="ru-RU" sz="2000" dirty="0">
                <a:solidFill>
                  <a:srgbClr val="012273"/>
                </a:solidFill>
              </a:rPr>
              <a:t> 3D-модели;</a:t>
            </a:r>
          </a:p>
          <a:p>
            <a:pPr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12273"/>
                </a:solidFill>
              </a:rPr>
              <a:t>учатся работать с 3D-принтером и печатать на нем нужные детали,  если нужно создать прототип своей мечты;</a:t>
            </a:r>
          </a:p>
          <a:p>
            <a:pPr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12273"/>
                </a:solidFill>
              </a:rPr>
              <a:t>учатся паять и собирать электронное устройство, если это необходимо для воплощения замысла;</a:t>
            </a:r>
          </a:p>
          <a:p>
            <a:pPr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12273"/>
                </a:solidFill>
              </a:rPr>
              <a:t>узнают и понимают, как создаются вещи, которые нас окружают;</a:t>
            </a:r>
          </a:p>
          <a:p>
            <a:pPr lvl="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012273"/>
                </a:solidFill>
              </a:rPr>
              <a:t>узнают, как правильно спроектировать нужное устройство, из каких этапов состоит проектирование и как создать прототип устройства.</a:t>
            </a:r>
          </a:p>
          <a:p>
            <a:endParaRPr lang="ru-RU" sz="2000" dirty="0">
              <a:solidFill>
                <a:srgbClr val="012273"/>
              </a:solidFill>
            </a:endParaRPr>
          </a:p>
          <a:p>
            <a:r>
              <a:rPr lang="ru-RU" sz="2000" dirty="0">
                <a:solidFill>
                  <a:srgbClr val="012273"/>
                </a:solidFill>
              </a:rPr>
              <a:t>Приходите со своей идеей в </a:t>
            </a:r>
            <a:r>
              <a:rPr lang="ru-RU" sz="2000" dirty="0" err="1">
                <a:solidFill>
                  <a:srgbClr val="012273"/>
                </a:solidFill>
              </a:rPr>
              <a:t>Хайтек-квантум</a:t>
            </a:r>
            <a:r>
              <a:rPr lang="ru-RU" sz="2000" dirty="0">
                <a:solidFill>
                  <a:srgbClr val="012273"/>
                </a:solidFill>
              </a:rPr>
              <a:t> и Вы обязательно воплотите её в реальность! А так же сможете посоревноваться с другими детьми в своём мастерстве – принять участие во всероссийских соревнованиях </a:t>
            </a:r>
            <a:r>
              <a:rPr lang="ru-RU" sz="2000" dirty="0" err="1">
                <a:solidFill>
                  <a:srgbClr val="012273"/>
                </a:solidFill>
              </a:rPr>
              <a:t>Junior</a:t>
            </a:r>
            <a:r>
              <a:rPr lang="ru-RU" sz="2000" dirty="0">
                <a:solidFill>
                  <a:srgbClr val="012273"/>
                </a:solidFill>
              </a:rPr>
              <a:t> </a:t>
            </a:r>
            <a:r>
              <a:rPr lang="ru-RU" sz="2000" dirty="0" err="1">
                <a:solidFill>
                  <a:srgbClr val="012273"/>
                </a:solidFill>
              </a:rPr>
              <a:t>Skills</a:t>
            </a:r>
            <a:r>
              <a:rPr lang="ru-RU" sz="2000" dirty="0">
                <a:solidFill>
                  <a:srgbClr val="012273"/>
                </a:solidFill>
              </a:rPr>
              <a:t> (WSR).</a:t>
            </a:r>
          </a:p>
          <a:p>
            <a:r>
              <a:rPr lang="ru-RU" sz="2000" dirty="0">
                <a:solidFill>
                  <a:srgbClr val="012273"/>
                </a:solidFill>
              </a:rPr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3" name="Picture 2" descr="C:\Users\PC\Desktop\Кванториум\хайте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266714" cy="15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ндрей\Documents\My Bluetooth\Hi-tech-tseh-min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02" y="2295584"/>
            <a:ext cx="1868602" cy="206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876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1" y="620688"/>
            <a:ext cx="40324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обучения в детском технопарке «Кванториум»:</a:t>
            </a:r>
          </a:p>
          <a:p>
            <a:pPr algn="ctr"/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обучение;</a:t>
            </a:r>
          </a:p>
          <a:p>
            <a:pPr marL="285750" indent="-285750" algn="ctr">
              <a:buFontTx/>
              <a:buChar char="-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обучение (проектная деятельность).</a:t>
            </a:r>
          </a:p>
          <a:p>
            <a:pPr marL="285750" indent="-285750" algn="ctr">
              <a:buFontTx/>
              <a:buChar char="-"/>
            </a:pP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обучающихся: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10 до 18 лет, а также дети дошкольного возраста с 5-7 лет.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740" y="4437112"/>
            <a:ext cx="9082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для детей осуществляются на бесплатной основе.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495" y="799857"/>
            <a:ext cx="3888085" cy="28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91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526" y="1243577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 </a:t>
            </a:r>
            <a:r>
              <a:rPr lang="ru-RU" sz="2000" b="1" dirty="0">
                <a:solidFill>
                  <a:srgbClr val="012273"/>
                </a:solidFill>
              </a:rPr>
              <a:t>Для записи на дополнительные образовательные программы детского технопарка «</a:t>
            </a:r>
            <a:r>
              <a:rPr lang="ru-RU" sz="2000" b="1" dirty="0" err="1">
                <a:solidFill>
                  <a:srgbClr val="012273"/>
                </a:solidFill>
              </a:rPr>
              <a:t>Кванториум</a:t>
            </a:r>
            <a:r>
              <a:rPr lang="ru-RU" sz="2000" b="1" dirty="0">
                <a:solidFill>
                  <a:srgbClr val="012273"/>
                </a:solidFill>
              </a:rPr>
              <a:t>» необходимо последовательно выполнить следующие действия:</a:t>
            </a:r>
          </a:p>
          <a:p>
            <a:pPr algn="ctr"/>
            <a:endParaRPr lang="ru-RU" sz="2000" b="1" dirty="0">
              <a:solidFill>
                <a:srgbClr val="012273"/>
              </a:solidFill>
            </a:endParaRPr>
          </a:p>
          <a:p>
            <a:pPr algn="ctr"/>
            <a:r>
              <a:rPr lang="ru-RU" sz="2000" dirty="0">
                <a:solidFill>
                  <a:srgbClr val="012273"/>
                </a:solidFill>
              </a:rPr>
              <a:t>1. Набираем в поисковике (например, в браузере Яндекс) ссылку </a:t>
            </a:r>
            <a:r>
              <a:rPr lang="ru-RU" sz="2000" dirty="0">
                <a:solidFill>
                  <a:srgbClr val="012273"/>
                </a:solidFill>
                <a:hlinkClick r:id="rId2"/>
              </a:rPr>
              <a:t>http://kvantorium-pk.ru</a:t>
            </a:r>
            <a:r>
              <a:rPr lang="ru-RU" sz="2000" dirty="0">
                <a:solidFill>
                  <a:srgbClr val="012273"/>
                </a:solidFill>
              </a:rPr>
              <a:t>. </a:t>
            </a:r>
          </a:p>
          <a:p>
            <a:pPr algn="ctr"/>
            <a:r>
              <a:rPr lang="ru-RU" sz="2000" dirty="0">
                <a:solidFill>
                  <a:srgbClr val="012273"/>
                </a:solidFill>
              </a:rPr>
              <a:t>2. Видим надпись «Записаться в «</a:t>
            </a:r>
            <a:r>
              <a:rPr lang="ru-RU" sz="2000" dirty="0" err="1">
                <a:solidFill>
                  <a:srgbClr val="012273"/>
                </a:solidFill>
              </a:rPr>
              <a:t>Кванториум</a:t>
            </a:r>
            <a:r>
              <a:rPr lang="ru-RU" sz="2000" dirty="0">
                <a:solidFill>
                  <a:srgbClr val="012273"/>
                </a:solidFill>
              </a:rPr>
              <a:t>» и нажимаем на неё.</a:t>
            </a:r>
          </a:p>
          <a:p>
            <a:pPr algn="ctr"/>
            <a:r>
              <a:rPr lang="ru-RU" sz="2000" dirty="0">
                <a:solidFill>
                  <a:srgbClr val="012273"/>
                </a:solidFill>
              </a:rPr>
              <a:t>3. Выходит анкета для ребёнка с заголовком «Записаться в </a:t>
            </a:r>
            <a:r>
              <a:rPr lang="ru-RU" sz="2000" dirty="0" err="1">
                <a:solidFill>
                  <a:srgbClr val="012273"/>
                </a:solidFill>
              </a:rPr>
              <a:t>Кванториум</a:t>
            </a:r>
            <a:r>
              <a:rPr lang="ru-RU" sz="2000" dirty="0">
                <a:solidFill>
                  <a:srgbClr val="012273"/>
                </a:solidFill>
              </a:rPr>
              <a:t>». Нужно заполнить поля </a:t>
            </a:r>
            <a:r>
              <a:rPr lang="ru-RU" sz="2000" i="1" dirty="0">
                <a:solidFill>
                  <a:srgbClr val="012273"/>
                </a:solidFill>
              </a:rPr>
              <a:t>Фамилия, Имя, Возраст, Место жительства (полный адрес), Школа, Класс, Какой кружок посещает, Какой предмет нравится в школе, Интересующий квант, </a:t>
            </a:r>
            <a:r>
              <a:rPr lang="ru-RU" sz="2000" i="1" dirty="0" err="1">
                <a:solidFill>
                  <a:srgbClr val="012273"/>
                </a:solidFill>
              </a:rPr>
              <a:t>Email</a:t>
            </a:r>
            <a:r>
              <a:rPr lang="ru-RU" sz="2000" i="1" dirty="0">
                <a:solidFill>
                  <a:srgbClr val="012273"/>
                </a:solidFill>
              </a:rPr>
              <a:t> и Телефон</a:t>
            </a:r>
            <a:r>
              <a:rPr lang="ru-RU" sz="2000" dirty="0">
                <a:solidFill>
                  <a:srgbClr val="012273"/>
                </a:solidFill>
              </a:rPr>
              <a:t>. Не забывайте корректно указывать свои контактные данные. </a:t>
            </a:r>
          </a:p>
          <a:p>
            <a:pPr algn="ctr"/>
            <a:r>
              <a:rPr lang="ru-RU" sz="2000" dirty="0">
                <a:solidFill>
                  <a:srgbClr val="012273"/>
                </a:solidFill>
              </a:rPr>
              <a:t>4. После заполнения анкеты нажимаем кнопку «Отправить» в конце анкеты. </a:t>
            </a:r>
          </a:p>
          <a:p>
            <a:pPr algn="ctr"/>
            <a:r>
              <a:rPr lang="ru-RU" sz="2000" dirty="0">
                <a:solidFill>
                  <a:srgbClr val="012273"/>
                </a:solidFill>
              </a:rPr>
              <a:t>Примечание. Перед заполнением анкеты следует ознакомиться с перечнем дополнительных образовательных программ (</a:t>
            </a:r>
            <a:r>
              <a:rPr lang="ru-RU" sz="2000" dirty="0" err="1">
                <a:solidFill>
                  <a:srgbClr val="012273"/>
                </a:solidFill>
              </a:rPr>
              <a:t>квантумов</a:t>
            </a:r>
            <a:r>
              <a:rPr lang="ru-RU" sz="2000" dirty="0">
                <a:solidFill>
                  <a:srgbClr val="012273"/>
                </a:solidFill>
              </a:rPr>
              <a:t>), так как каждый </a:t>
            </a:r>
            <a:r>
              <a:rPr lang="ru-RU" sz="2000" dirty="0" err="1">
                <a:solidFill>
                  <a:srgbClr val="012273"/>
                </a:solidFill>
              </a:rPr>
              <a:t>квантум</a:t>
            </a:r>
            <a:r>
              <a:rPr lang="ru-RU" sz="2000" dirty="0">
                <a:solidFill>
                  <a:srgbClr val="012273"/>
                </a:solidFill>
              </a:rPr>
              <a:t> имеет свои возрастные категории обучающихся.  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21"/>
          <a:stretch/>
        </p:blipFill>
        <p:spPr bwMode="auto">
          <a:xfrm>
            <a:off x="3548379" y="13698"/>
            <a:ext cx="1941238" cy="126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4421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981" y="1196750"/>
            <a:ext cx="792403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 </a:t>
            </a:r>
            <a:r>
              <a:rPr lang="ru-RU" sz="2000" dirty="0">
                <a:solidFill>
                  <a:srgbClr val="012273"/>
                </a:solidFill>
              </a:rPr>
              <a:t>5. Для того чтобы завершить процедуру зачисления на обучение распечатайте и подпишите договор, заявление и согласие на обработку персональных данных (либо сделайте это уже непосредственно в детском технопарке «</a:t>
            </a:r>
            <a:r>
              <a:rPr lang="ru-RU" sz="2000" dirty="0" err="1">
                <a:solidFill>
                  <a:srgbClr val="012273"/>
                </a:solidFill>
              </a:rPr>
              <a:t>Кванториум</a:t>
            </a:r>
            <a:r>
              <a:rPr lang="ru-RU" sz="2000" dirty="0">
                <a:solidFill>
                  <a:srgbClr val="012273"/>
                </a:solidFill>
              </a:rPr>
              <a:t>» у администратора). После подписания документов отнесите их лично или передайте с ребенком. </a:t>
            </a:r>
          </a:p>
          <a:p>
            <a:endParaRPr lang="ru-RU" sz="2000" dirty="0">
              <a:solidFill>
                <a:srgbClr val="012273"/>
              </a:solidFill>
            </a:endParaRPr>
          </a:p>
          <a:p>
            <a:r>
              <a:rPr lang="ru-RU" sz="2000" b="1" dirty="0">
                <a:solidFill>
                  <a:srgbClr val="012273"/>
                </a:solidFill>
              </a:rPr>
              <a:t>Заполненные документы, для внесения в списки обучающихся необходимо принести по адресу: г. Владивосток, Океанский проспект, 43 (МАУ ДО «Владивостокский городской дворец детского творчества»), кабинет 37 (Офис детского технопарка "</a:t>
            </a:r>
            <a:r>
              <a:rPr lang="ru-RU" sz="2000" b="1" dirty="0" err="1">
                <a:solidFill>
                  <a:srgbClr val="012273"/>
                </a:solidFill>
              </a:rPr>
              <a:t>Кванториум</a:t>
            </a:r>
            <a:r>
              <a:rPr lang="ru-RU" sz="2000" b="1" dirty="0">
                <a:solidFill>
                  <a:srgbClr val="012273"/>
                </a:solidFill>
              </a:rPr>
              <a:t>")</a:t>
            </a:r>
          </a:p>
          <a:p>
            <a:r>
              <a:rPr lang="ru-RU" sz="2000" dirty="0">
                <a:solidFill>
                  <a:srgbClr val="012273"/>
                </a:solidFill>
              </a:rPr>
              <a:t> </a:t>
            </a:r>
          </a:p>
          <a:p>
            <a:r>
              <a:rPr lang="ru-RU" sz="2000" dirty="0">
                <a:solidFill>
                  <a:srgbClr val="012273"/>
                </a:solidFill>
              </a:rPr>
              <a:t>Тел. для справок:  8(4232)454973 , с 9:00 до 17:00, с понедельника по пятницу.</a:t>
            </a:r>
          </a:p>
          <a:p>
            <a:pPr algn="ctr"/>
            <a:r>
              <a:rPr lang="ru-RU" sz="2000" i="1" dirty="0">
                <a:solidFill>
                  <a:srgbClr val="012273"/>
                </a:solidFill>
              </a:rPr>
              <a:t>Ждём Вас и Ваших детей в детском технопарке «</a:t>
            </a:r>
            <a:r>
              <a:rPr lang="ru-RU" sz="2000" i="1" dirty="0" err="1">
                <a:solidFill>
                  <a:srgbClr val="012273"/>
                </a:solidFill>
              </a:rPr>
              <a:t>Кванториум</a:t>
            </a:r>
            <a:r>
              <a:rPr lang="ru-RU" sz="2000" i="1" dirty="0">
                <a:solidFill>
                  <a:srgbClr val="012273"/>
                </a:solidFill>
              </a:rPr>
              <a:t>» </a:t>
            </a:r>
          </a:p>
          <a:p>
            <a:pPr algn="ctr"/>
            <a:r>
              <a:rPr lang="ru-RU" sz="2000" i="1" dirty="0">
                <a:solidFill>
                  <a:srgbClr val="012273"/>
                </a:solidFill>
              </a:rPr>
              <a:t>города Владивостока!</a:t>
            </a:r>
          </a:p>
          <a:p>
            <a:endParaRPr lang="ru-RU" sz="2000" b="1" i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21"/>
          <a:stretch/>
        </p:blipFill>
        <p:spPr bwMode="auto">
          <a:xfrm>
            <a:off x="3548379" y="13698"/>
            <a:ext cx="1941238" cy="126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7260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603" y="404664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0231A1"/>
                </a:solidFill>
              </a:rPr>
              <a:t>	</a:t>
            </a:r>
            <a:r>
              <a:rPr lang="ru-RU" sz="2000" dirty="0">
                <a:solidFill>
                  <a:srgbClr val="0231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получат навыки работы на высокотехнологическом оборудовании, познакомятся с теорией решения изобретательских задач, основами инженерии, поймут особенности и возможности высокотехнологического оборудования и способы его практического применения.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48464" y="6381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3672" y="2132856"/>
            <a:ext cx="3106781" cy="1872208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794412" y="4653136"/>
            <a:ext cx="7819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расположены по адресу: г. Владивосток, Океанский проспект 43,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корпус МАУ ДО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«Владивостокский городской Дворец детского творчества»,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8(4232)45-49-73</a:t>
            </a:r>
          </a:p>
        </p:txBody>
      </p:sp>
    </p:spTree>
    <p:extLst>
      <p:ext uri="{BB962C8B-B14F-4D97-AF65-F5344CB8AC3E}">
        <p14:creationId xmlns:p14="http://schemas.microsoft.com/office/powerpoint/2010/main" val="134393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6820" y="1557154"/>
            <a:ext cx="68775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12273"/>
                </a:solidFill>
              </a:rPr>
              <a:t>Автомобили, тракторы, велосипеды, мотоциклы, вездеходы и даже комбайны; устройство автомобиля и правила дорожного движения; основы организации движения и перевозок; безопасность движения и безопасное поведение на дороге; новая мобильность и транспортная инфраструктура; беспилотный транспорт и интелектуальные транспортные системы — все это изучают в Автоквантуме.</a:t>
            </a:r>
          </a:p>
        </p:txBody>
      </p:sp>
      <p:pic>
        <p:nvPicPr>
          <p:cNvPr id="8" name="Picture 19" descr="C:\Users\PC\Desktop\Кванториум\avt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066" y="148474"/>
            <a:ext cx="2645901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apf.mail.ru/cgi-bin/readmsg/%D0%90%D0%B2%D1%82%D0%BE%D0%BA%D0%B2%D0%B0%D0%BD%D1%82%20%20(2).jpg?id=15517452700000000698%3B0%3B10&amp;x-email=oleg-555-13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apf.mail.ru/cgi-bin/readmsg/%D0%90%D0%B2%D1%82%D0%BE%D0%BA%D0%B2%D0%B0%D0%BD%D1%82%20%20(2).jpg?id=15517452700000000698%3B0%3B10&amp;x-email=oleg-555-13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apf.mail.ru/cgi-bin/readmsg/%D0%90%D0%B2%D1%82%D0%BE%D0%BA%D0%B2%D0%B0%D0%BD%D1%82%20%20(2).jpg?id=15517452700000000698%3B0%3B10&amp;x-email=oleg-555-13%40mail.ru&amp;exif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904494"/>
            <a:ext cx="3672408" cy="20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https://pics.clipartpng.com/Retro_Car_PNG_Clip_Art-204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0882">
            <a:off x="6233188" y="207538"/>
            <a:ext cx="2180970" cy="13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ownloads\Untitled-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557154"/>
            <a:ext cx="2073932" cy="20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\Downloads\504233a7ad53ccf8b7d28b3293c65d50_1_2_ar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9646" y="3796716"/>
            <a:ext cx="3292793" cy="216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45495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12273"/>
                </a:solidFill>
              </a:rPr>
              <a:t>Возрастная категория: </a:t>
            </a:r>
            <a:r>
              <a:rPr lang="ru-RU" sz="2000" dirty="0">
                <a:solidFill>
                  <a:srgbClr val="012273"/>
                </a:solidFill>
              </a:rPr>
              <a:t>12+</a:t>
            </a:r>
          </a:p>
          <a:p>
            <a:r>
              <a:rPr lang="ru-RU" sz="2400" dirty="0">
                <a:solidFill>
                  <a:srgbClr val="012273"/>
                </a:solidFill>
              </a:rPr>
              <a:t>Учеников в группе: </a:t>
            </a:r>
            <a:r>
              <a:rPr lang="ru-RU" sz="2000" dirty="0">
                <a:solidFill>
                  <a:srgbClr val="012273"/>
                </a:solidFill>
              </a:rPr>
              <a:t>10-15</a:t>
            </a:r>
          </a:p>
        </p:txBody>
      </p:sp>
    </p:spTree>
    <p:extLst>
      <p:ext uri="{BB962C8B-B14F-4D97-AF65-F5344CB8AC3E}">
        <p14:creationId xmlns:p14="http://schemas.microsoft.com/office/powerpoint/2010/main" val="144085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48474"/>
            <a:ext cx="56521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12273"/>
                </a:solidFill>
              </a:rPr>
              <a:t>Деятельность </a:t>
            </a:r>
            <a:r>
              <a:rPr lang="ru-RU" sz="2000" b="1" dirty="0" err="1">
                <a:solidFill>
                  <a:srgbClr val="012273"/>
                </a:solidFill>
              </a:rPr>
              <a:t>автоквантума</a:t>
            </a:r>
            <a:r>
              <a:rPr lang="ru-RU" sz="2000" b="1" dirty="0">
                <a:solidFill>
                  <a:srgbClr val="012273"/>
                </a:solidFill>
              </a:rPr>
              <a:t> </a:t>
            </a:r>
            <a:r>
              <a:rPr lang="ru-RU" sz="2000" dirty="0">
                <a:solidFill>
                  <a:srgbClr val="012273"/>
                </a:solidFill>
              </a:rPr>
              <a:t>направлена на развитие пространственного мышления детей, навыков командного взаимодействия, моделирования, изучение основ конструирования и программирования </a:t>
            </a:r>
            <a:r>
              <a:rPr lang="ru-RU" sz="2000" dirty="0" err="1">
                <a:solidFill>
                  <a:srgbClr val="012273"/>
                </a:solidFill>
              </a:rPr>
              <a:t>электорнных</a:t>
            </a:r>
            <a:r>
              <a:rPr lang="ru-RU" sz="2000" dirty="0">
                <a:solidFill>
                  <a:srgbClr val="012273"/>
                </a:solidFill>
              </a:rPr>
              <a:t> устройств, освоение передовых технологий в области транспорта и транспортных систем.</a:t>
            </a:r>
          </a:p>
        </p:txBody>
      </p:sp>
      <p:pic>
        <p:nvPicPr>
          <p:cNvPr id="3" name="Picture 19" descr="C:\Users\PC\Desktop\Кванториум\avt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066" y="148474"/>
            <a:ext cx="2645901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44824"/>
            <a:ext cx="2880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12273"/>
                </a:solidFill>
              </a:rPr>
              <a:t>Вводный и базовый модули программы </a:t>
            </a:r>
            <a:r>
              <a:rPr lang="ru-RU" dirty="0">
                <a:solidFill>
                  <a:srgbClr val="012273"/>
                </a:solidFill>
              </a:rPr>
              <a:t>направлены на изучение транспортной системы в целом (назначение транспорта, место человека в транспортной системе и т.д.), а также на изучение различных конструкций подвижного состава, подготовке к проектной деятельности.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38966" y="4522480"/>
            <a:ext cx="5553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12273"/>
                </a:solidFill>
              </a:rPr>
              <a:t>Углубленный уровень программы</a:t>
            </a:r>
            <a:r>
              <a:rPr lang="ru-RU" dirty="0">
                <a:solidFill>
                  <a:srgbClr val="012273"/>
                </a:solidFill>
              </a:rPr>
              <a:t>, предусматривает разработку обучающимися исследовательских проектов, с использованием знаний и навыков, полученных при изучении вводного и базового модулей.</a:t>
            </a:r>
          </a:p>
          <a:p>
            <a:r>
              <a:rPr lang="ru-RU" dirty="0">
                <a:solidFill>
                  <a:srgbClr val="012273"/>
                </a:solidFill>
              </a:rPr>
              <a:t> </a:t>
            </a:r>
          </a:p>
        </p:txBody>
      </p:sp>
      <p:pic>
        <p:nvPicPr>
          <p:cNvPr id="14338" name="Picture 2" descr="C:\Users\андрей\Documents\My Bluetooth\thumbnail-tw-20181031151050-8010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830" y="2703020"/>
            <a:ext cx="4695054" cy="181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8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C:\Users\PC\Desktop\Кванториум\avt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066" y="148474"/>
            <a:ext cx="2645901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48474"/>
            <a:ext cx="777686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12273"/>
                </a:solidFill>
              </a:rPr>
              <a:t>                                 В </a:t>
            </a:r>
            <a:r>
              <a:rPr lang="ru-RU" sz="2400" dirty="0" err="1">
                <a:solidFill>
                  <a:srgbClr val="012273"/>
                </a:solidFill>
              </a:rPr>
              <a:t>Автоквантуме</a:t>
            </a:r>
            <a:r>
              <a:rPr lang="ru-RU" sz="2400" dirty="0">
                <a:solidFill>
                  <a:srgbClr val="012273"/>
                </a:solidFill>
              </a:rPr>
              <a:t> учащиеся:</a:t>
            </a:r>
          </a:p>
          <a:p>
            <a:endParaRPr lang="ru-RU" dirty="0">
              <a:solidFill>
                <a:srgbClr val="012273"/>
              </a:solidFill>
            </a:endParaRPr>
          </a:p>
          <a:p>
            <a:pPr lvl="0"/>
            <a:r>
              <a:rPr lang="ru-RU" dirty="0">
                <a:solidFill>
                  <a:srgbClr val="012273"/>
                </a:solidFill>
              </a:rPr>
              <a:t>                                      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dirty="0">
              <a:solidFill>
                <a:srgbClr val="012273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ru-RU" dirty="0">
              <a:solidFill>
                <a:srgbClr val="012273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012273"/>
                </a:solidFill>
              </a:rPr>
              <a:t>изучат устройство автомобиля и правила дорожного   движения;</a:t>
            </a:r>
            <a:br>
              <a:rPr lang="ru-RU" dirty="0">
                <a:solidFill>
                  <a:srgbClr val="012273"/>
                </a:solidFill>
              </a:rPr>
            </a:br>
            <a:endParaRPr lang="ru-RU" dirty="0">
              <a:solidFill>
                <a:srgbClr val="012273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012273"/>
                </a:solidFill>
              </a:rPr>
              <a:t>научатся планировать пути и прокладывать маршруты;</a:t>
            </a:r>
            <a:br>
              <a:rPr lang="ru-RU" dirty="0">
                <a:solidFill>
                  <a:srgbClr val="012273"/>
                </a:solidFill>
              </a:rPr>
            </a:br>
            <a:endParaRPr lang="ru-RU" dirty="0">
              <a:solidFill>
                <a:srgbClr val="012273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012273"/>
                </a:solidFill>
              </a:rPr>
              <a:t>будут организовывать процессы и управлять ими;</a:t>
            </a:r>
            <a:br>
              <a:rPr lang="ru-RU" dirty="0">
                <a:solidFill>
                  <a:srgbClr val="012273"/>
                </a:solidFill>
              </a:rPr>
            </a:br>
            <a:endParaRPr lang="ru-RU" dirty="0">
              <a:solidFill>
                <a:srgbClr val="012273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012273"/>
                </a:solidFill>
              </a:rPr>
              <a:t>освоят 3D-моделирование и </a:t>
            </a:r>
            <a:r>
              <a:rPr lang="ru-RU" dirty="0" err="1">
                <a:solidFill>
                  <a:srgbClr val="012273"/>
                </a:solidFill>
              </a:rPr>
              <a:t>прототипирование</a:t>
            </a:r>
            <a:r>
              <a:rPr lang="ru-RU" dirty="0">
                <a:solidFill>
                  <a:srgbClr val="012273"/>
                </a:solidFill>
              </a:rPr>
              <a:t>;</a:t>
            </a:r>
            <a:br>
              <a:rPr lang="ru-RU" dirty="0">
                <a:solidFill>
                  <a:srgbClr val="012273"/>
                </a:solidFill>
              </a:rPr>
            </a:br>
            <a:endParaRPr lang="ru-RU" dirty="0">
              <a:solidFill>
                <a:srgbClr val="012273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012273"/>
                </a:solidFill>
              </a:rPr>
              <a:t>смогут самостоятельно разрабатывать, собирать и настраивать сложные инженерно-технические конструкции;</a:t>
            </a:r>
            <a:br>
              <a:rPr lang="ru-RU" dirty="0">
                <a:solidFill>
                  <a:srgbClr val="012273"/>
                </a:solidFill>
              </a:rPr>
            </a:br>
            <a:endParaRPr lang="ru-RU" dirty="0">
              <a:solidFill>
                <a:srgbClr val="012273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012273"/>
                </a:solidFill>
              </a:rPr>
              <a:t>будут создавать беспилотные автомобили и автоматические системы;</a:t>
            </a:r>
            <a:br>
              <a:rPr lang="ru-RU" dirty="0">
                <a:solidFill>
                  <a:srgbClr val="012273"/>
                </a:solidFill>
              </a:rPr>
            </a:br>
            <a:endParaRPr lang="ru-RU" dirty="0">
              <a:solidFill>
                <a:srgbClr val="012273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012273"/>
                </a:solidFill>
              </a:rPr>
              <a:t>будут учиться мыслить продуктивно и системно, действовать сообща;</a:t>
            </a:r>
            <a:br>
              <a:rPr lang="ru-RU" dirty="0">
                <a:solidFill>
                  <a:srgbClr val="012273"/>
                </a:solidFill>
              </a:rPr>
            </a:br>
            <a:r>
              <a:rPr lang="ru-RU" dirty="0">
                <a:solidFill>
                  <a:srgbClr val="012273"/>
                </a:solidFill>
              </a:rPr>
              <a:t>работать в команде, достигать целей и добиваться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211946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70080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12273"/>
                </a:solidFill>
              </a:rPr>
              <a:t>В </a:t>
            </a:r>
            <a:r>
              <a:rPr lang="ru-RU" sz="2000" dirty="0" err="1">
                <a:solidFill>
                  <a:srgbClr val="012273"/>
                </a:solidFill>
              </a:rPr>
              <a:t>Аэроквантуме</a:t>
            </a:r>
            <a:r>
              <a:rPr lang="ru-RU" sz="2000" dirty="0">
                <a:solidFill>
                  <a:srgbClr val="012273"/>
                </a:solidFill>
              </a:rPr>
              <a:t> обучающиеся пройдут все этапы жизненного цикла выпуска летательного аппарата, узнают, что такое </a:t>
            </a:r>
            <a:r>
              <a:rPr lang="ru-RU" sz="2000" dirty="0" err="1">
                <a:solidFill>
                  <a:srgbClr val="012273"/>
                </a:solidFill>
              </a:rPr>
              <a:t>квадрокоптер</a:t>
            </a:r>
            <a:r>
              <a:rPr lang="ru-RU" sz="2000" dirty="0">
                <a:solidFill>
                  <a:srgbClr val="012273"/>
                </a:solidFill>
              </a:rPr>
              <a:t>, самолет и вертолет, научатся выбирать оптимальные варианты для доставки грузов, организовывать воздушное движение, проводить автономные полеты и внедрять инновационные технологии в </a:t>
            </a:r>
            <a:r>
              <a:rPr lang="ru-RU" sz="2000" dirty="0" err="1">
                <a:solidFill>
                  <a:srgbClr val="012273"/>
                </a:solidFill>
              </a:rPr>
              <a:t>авиапромышленость</a:t>
            </a:r>
            <a:r>
              <a:rPr lang="ru-RU" sz="2000" dirty="0">
                <a:solidFill>
                  <a:srgbClr val="0231A1"/>
                </a:solidFill>
              </a:rPr>
              <a:t>.</a:t>
            </a:r>
          </a:p>
        </p:txBody>
      </p:sp>
      <p:pic>
        <p:nvPicPr>
          <p:cNvPr id="5" name="Picture 18" descr="C:\Users\PC\Desktop\Кванториум\aero_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4567" y="217779"/>
            <a:ext cx="2501292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464" y="3284984"/>
            <a:ext cx="4231456" cy="254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http://www.pradeepballal.com/images/phanto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5105">
            <a:off x="635625" y="183032"/>
            <a:ext cx="2786187" cy="163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Downloads\05e3b468d2b340270bd36514de0c76f7_1_2_ar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6120">
            <a:off x="791238" y="3388408"/>
            <a:ext cx="3838366" cy="274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476672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12273"/>
                </a:solidFill>
              </a:rPr>
              <a:t>Возрастная категория: </a:t>
            </a:r>
            <a:r>
              <a:rPr lang="ru-RU" sz="2000" dirty="0">
                <a:solidFill>
                  <a:srgbClr val="012273"/>
                </a:solidFill>
              </a:rPr>
              <a:t>12+</a:t>
            </a:r>
          </a:p>
          <a:p>
            <a:r>
              <a:rPr lang="ru-RU" sz="2400" dirty="0">
                <a:solidFill>
                  <a:srgbClr val="012273"/>
                </a:solidFill>
              </a:rPr>
              <a:t>Учеников в группе: </a:t>
            </a:r>
            <a:r>
              <a:rPr lang="ru-RU" sz="2000" dirty="0">
                <a:solidFill>
                  <a:srgbClr val="012273"/>
                </a:solidFill>
              </a:rPr>
              <a:t>12-14</a:t>
            </a:r>
          </a:p>
        </p:txBody>
      </p:sp>
    </p:spTree>
    <p:extLst>
      <p:ext uri="{BB962C8B-B14F-4D97-AF65-F5344CB8AC3E}">
        <p14:creationId xmlns:p14="http://schemas.microsoft.com/office/powerpoint/2010/main" val="311516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263" y="1700808"/>
            <a:ext cx="76683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12273"/>
                </a:solidFill>
              </a:rPr>
              <a:t> </a:t>
            </a:r>
          </a:p>
          <a:p>
            <a:r>
              <a:rPr lang="ru-RU" sz="2000" dirty="0">
                <a:solidFill>
                  <a:srgbClr val="012273"/>
                </a:solidFill>
              </a:rPr>
              <a:t> </a:t>
            </a:r>
            <a:r>
              <a:rPr lang="ru-RU" sz="2000" b="1" dirty="0">
                <a:solidFill>
                  <a:srgbClr val="012273"/>
                </a:solidFill>
              </a:rPr>
              <a:t>Беспилотная авиация </a:t>
            </a:r>
            <a:r>
              <a:rPr lang="ru-RU" sz="2000" dirty="0">
                <a:solidFill>
                  <a:srgbClr val="012273"/>
                </a:solidFill>
              </a:rPr>
              <a:t>– пример динамично развивающейся отрасли. Объекты беспилотной авиации – </a:t>
            </a:r>
            <a:r>
              <a:rPr lang="ru-RU" sz="2000" dirty="0" err="1">
                <a:solidFill>
                  <a:srgbClr val="012273"/>
                </a:solidFill>
              </a:rPr>
              <a:t>дроны</a:t>
            </a:r>
            <a:r>
              <a:rPr lang="ru-RU" sz="2000" dirty="0">
                <a:solidFill>
                  <a:srgbClr val="012273"/>
                </a:solidFill>
              </a:rPr>
              <a:t> или </a:t>
            </a:r>
            <a:r>
              <a:rPr lang="ru-RU" sz="2000" dirty="0" err="1">
                <a:solidFill>
                  <a:srgbClr val="012273"/>
                </a:solidFill>
              </a:rPr>
              <a:t>коптеры</a:t>
            </a:r>
            <a:r>
              <a:rPr lang="ru-RU" sz="2000" dirty="0">
                <a:solidFill>
                  <a:srgbClr val="012273"/>
                </a:solidFill>
              </a:rPr>
              <a:t> – ориентированы на решение как повседневных задач (например, фото/видеосъёмка с воздуха), так и на интеграцию в сложные технологические системы и комплексы (как пример - мониторинг целостности и сохранности высоковольтных линий электропередач).</a:t>
            </a:r>
          </a:p>
          <a:p>
            <a:r>
              <a:rPr lang="ru-RU" sz="2000" dirty="0">
                <a:solidFill>
                  <a:srgbClr val="012273"/>
                </a:solidFill>
              </a:rPr>
              <a:t>Сегодня </a:t>
            </a:r>
            <a:r>
              <a:rPr lang="ru-RU" sz="2000" dirty="0" err="1">
                <a:solidFill>
                  <a:srgbClr val="012273"/>
                </a:solidFill>
              </a:rPr>
              <a:t>беспилотники</a:t>
            </a:r>
            <a:r>
              <a:rPr lang="ru-RU" sz="2000" dirty="0">
                <a:solidFill>
                  <a:srgbClr val="012273"/>
                </a:solidFill>
              </a:rPr>
              <a:t> способны решать самые сложные задачи. Сферы их применения широки – от картографии и геодезии до мониторинга территорий и доставки грузов. </a:t>
            </a:r>
          </a:p>
          <a:p>
            <a:r>
              <a:rPr lang="ru-RU" sz="2000" dirty="0">
                <a:solidFill>
                  <a:srgbClr val="012273"/>
                </a:solidFill>
              </a:rPr>
              <a:t> </a:t>
            </a:r>
          </a:p>
        </p:txBody>
      </p:sp>
      <p:pic>
        <p:nvPicPr>
          <p:cNvPr id="3" name="Picture 18" descr="C:\Users\PC\Desktop\Кванториум\aero_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4567" y="217779"/>
            <a:ext cx="2501292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андрей\Documents\My Bluetooth\drone-uav-quadcopter-robot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63" y="217779"/>
            <a:ext cx="5758443" cy="174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35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40" y="908720"/>
            <a:ext cx="520923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12273"/>
                </a:solidFill>
              </a:rPr>
              <a:t>В сфере доставки грузов пристальный интерес к </a:t>
            </a:r>
            <a:r>
              <a:rPr lang="ru-RU" sz="2000" b="1" dirty="0" err="1">
                <a:solidFill>
                  <a:srgbClr val="012273"/>
                </a:solidFill>
              </a:rPr>
              <a:t>дронам</a:t>
            </a:r>
            <a:r>
              <a:rPr lang="ru-RU" sz="2000" b="1" dirty="0">
                <a:solidFill>
                  <a:srgbClr val="012273"/>
                </a:solidFill>
              </a:rPr>
              <a:t> еще в 2013 году проявила компания </a:t>
            </a:r>
            <a:r>
              <a:rPr lang="ru-RU" sz="2000" b="1" dirty="0" err="1">
                <a:solidFill>
                  <a:srgbClr val="012273"/>
                </a:solidFill>
              </a:rPr>
              <a:t>Amazon</a:t>
            </a:r>
            <a:r>
              <a:rPr lang="ru-RU" sz="2000" b="1" dirty="0">
                <a:solidFill>
                  <a:srgbClr val="012273"/>
                </a:solidFill>
              </a:rPr>
              <a:t> </a:t>
            </a:r>
            <a:r>
              <a:rPr lang="ru-RU" sz="2000" dirty="0">
                <a:solidFill>
                  <a:srgbClr val="012273"/>
                </a:solidFill>
              </a:rPr>
              <a:t>– крупнейшая в мире по обороту среди фирм, продающих товары и услуги через Интернет и один из первых интернет-сервисов, ориентированных на продажу реальных товаров массового спроса. Основатель компании </a:t>
            </a:r>
            <a:r>
              <a:rPr lang="ru-RU" sz="2000" dirty="0" err="1">
                <a:solidFill>
                  <a:srgbClr val="012273"/>
                </a:solidFill>
              </a:rPr>
              <a:t>Джефф</a:t>
            </a:r>
            <a:r>
              <a:rPr lang="ru-RU" sz="2000" dirty="0">
                <a:solidFill>
                  <a:srgbClr val="012273"/>
                </a:solidFill>
              </a:rPr>
              <a:t> </a:t>
            </a:r>
            <a:r>
              <a:rPr lang="ru-RU" sz="2000" dirty="0" err="1">
                <a:solidFill>
                  <a:srgbClr val="012273"/>
                </a:solidFill>
              </a:rPr>
              <a:t>Безос</a:t>
            </a:r>
            <a:r>
              <a:rPr lang="ru-RU" sz="2000" dirty="0">
                <a:solidFill>
                  <a:srgbClr val="012273"/>
                </a:solidFill>
              </a:rPr>
              <a:t> заявил, что его компания намерена активно инвестировать в разработки миниатюрных </a:t>
            </a:r>
            <a:r>
              <a:rPr lang="ru-RU" sz="2000" dirty="0" err="1">
                <a:solidFill>
                  <a:srgbClr val="012273"/>
                </a:solidFill>
              </a:rPr>
              <a:t>дронов</a:t>
            </a:r>
            <a:r>
              <a:rPr lang="ru-RU" sz="2000" dirty="0">
                <a:solidFill>
                  <a:srgbClr val="012273"/>
                </a:solidFill>
              </a:rPr>
              <a:t>-доставщиков.</a:t>
            </a:r>
          </a:p>
          <a:p>
            <a:endParaRPr lang="ru-RU" dirty="0">
              <a:solidFill>
                <a:srgbClr val="012273"/>
              </a:solidFill>
            </a:endParaRPr>
          </a:p>
        </p:txBody>
      </p:sp>
      <p:pic>
        <p:nvPicPr>
          <p:cNvPr id="3" name="Picture 18" descr="C:\Users\PC\Desktop\Кванториум\aero_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4567" y="217779"/>
            <a:ext cx="2501292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андрей\Documents\My Bluetooth\40065908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208412" cy="32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37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1711</Words>
  <Application>Microsoft Office PowerPoint</Application>
  <PresentationFormat>Экран (4:3)</PresentationFormat>
  <Paragraphs>148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Segoe UI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Елена Викторовна Большакова</cp:lastModifiedBy>
  <cp:revision>68</cp:revision>
  <cp:lastPrinted>2019-04-10T06:45:40Z</cp:lastPrinted>
  <dcterms:created xsi:type="dcterms:W3CDTF">2019-03-03T11:55:35Z</dcterms:created>
  <dcterms:modified xsi:type="dcterms:W3CDTF">2019-05-13T04:56:42Z</dcterms:modified>
</cp:coreProperties>
</file>