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7" r:id="rId5"/>
    <p:sldId id="278" r:id="rId6"/>
    <p:sldId id="279" r:id="rId7"/>
    <p:sldId id="280" r:id="rId8"/>
    <p:sldId id="281" r:id="rId9"/>
    <p:sldId id="283" r:id="rId10"/>
    <p:sldId id="282" r:id="rId11"/>
    <p:sldId id="284" r:id="rId12"/>
    <p:sldId id="285" r:id="rId13"/>
    <p:sldId id="286" r:id="rId14"/>
    <p:sldId id="287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63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95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2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8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18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78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9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2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29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28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4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B201A-1955-4784-B77C-9D0AA0C418E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3AA06-2242-45E4-BF57-61589BA51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97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lsh.vvsu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1556792"/>
            <a:ext cx="3744416" cy="5112568"/>
          </a:xfrm>
        </p:spPr>
        <p:txBody>
          <a:bodyPr>
            <a:normAutofit fontScale="92500"/>
          </a:bodyPr>
          <a:lstStyle/>
          <a:p>
            <a:r>
              <a:rPr lang="ru-RU" sz="35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Проектная деятельность и проектная задача как способ формирования метапредметных результатов</a:t>
            </a:r>
            <a:endParaRPr lang="ru-RU" sz="35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endParaRPr lang="ru-RU" sz="35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r>
              <a:rPr lang="ru-RU" sz="17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Артеменко Марина Никитична,</a:t>
            </a:r>
          </a:p>
          <a:p>
            <a:r>
              <a:rPr lang="ru-RU" sz="1700" dirty="0">
                <a:solidFill>
                  <a:srgbClr val="002060"/>
                </a:solidFill>
                <a:latin typeface="Constantia" panose="02030602050306030303" pitchFamily="18" charset="0"/>
              </a:rPr>
              <a:t>з</a:t>
            </a:r>
            <a:r>
              <a:rPr lang="ru-RU" sz="17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аместитель директора МЛШ по НМР</a:t>
            </a:r>
            <a:endParaRPr lang="ru-RU" sz="17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1027" name="Picture 3" descr="C:\Users\Client\Desktop\Фото буклет 20015 млш\обложка\Logo МЛШ полно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06"/>
            <a:ext cx="799288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lient\Desktop\Фото буклет 20015 млш\оборот обложки\DSC_8265-2-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79449"/>
            <a:ext cx="482453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264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82101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                     Педагогические эффекты: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Задает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реальную возможность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организации взаимодействия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(сотрудничества) детей между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собой.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2. Учит (без явного указания на это) способу проектирования через специально разработанные задания.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3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. Дает возможность посмотреть, как осуществляет группа детей «перенос» известных им предметных способов действий в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модельную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ситуацию. 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99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82101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Таким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образом, в ходе решения системы проектных задач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школьников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могут быть сформированы следующие способности: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рефлексировать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(видеть проблему; анализировать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сделанное;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видеть трудности, ошибки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Constantia" panose="02030602050306030303" pitchFamily="18" charset="0"/>
              </a:rPr>
              <a:t>целеполагать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 (ставить и удерживать цели);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планировать;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моделировать;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проявлять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инициативу при поиске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способа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решения задачи;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вступать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в коммуникацию (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взаимодействовать);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отстаивать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свою позицию, принимать или аргументированно отклонять точки зрения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других. 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1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82101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Изучите текст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предложенной проектной задачи и назовите те метапредметные результаты, которые вы можете </a:t>
            </a:r>
            <a:r>
              <a:rPr lang="ru-RU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увидеть и оценить</a:t>
            </a:r>
            <a:r>
              <a:rPr lang="ru-RU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наблюдая за группой учащихся.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11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82101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Подберите критерии оценки сформированности метапредметных результатов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591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82101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Какие риски могут возникнуть у организаторов проектной задачи?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410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568952" cy="396044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Образование для жизни!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onstantia" panose="02030602050306030303" pitchFamily="18" charset="0"/>
                <a:hlinkClick r:id="rId2"/>
              </a:rPr>
              <a:t>http://mlsh.vvsu.ru</a:t>
            </a:r>
            <a:endParaRPr lang="en-US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Тел. 240-42-84, 240-40-93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8-967-958-09-56</a:t>
            </a:r>
            <a:endParaRPr lang="ru-RU" sz="28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1027" name="Picture 3" descr="C:\Users\Client\Desktop\Фото буклет 20015 млш\обложка\Logo МЛШ полное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8092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09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832648" cy="135416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лингвистическая</a:t>
            </a:r>
            <a:b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30668"/>
            <a:ext cx="8229600" cy="48107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Решать современные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педагогические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задачи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Получать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новые качества личности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школьника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Проводить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оценку полученных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результатов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!!! Поиск новых адекватных способов организации образовательного процесса</a:t>
            </a:r>
            <a:endParaRPr lang="ru-RU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4" y="116632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4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135416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4" y="1930667"/>
            <a:ext cx="8424936" cy="4522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Одна из адекватных форм - </a:t>
            </a:r>
            <a: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</a:rPr>
              <a:t>проектная деятельность. </a:t>
            </a:r>
            <a:endParaRPr lang="ru-RU" sz="28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НО! 5 класс!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   На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начальном этапе освоения этого рода деятельности следует говорить о применении системы проектных задач, которая подготовит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пятиклассника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к полноценной проектной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деятельности. </a:t>
            </a:r>
            <a:endParaRPr lang="ru-RU" sz="28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endParaRPr lang="ru-RU" sz="28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36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135416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  Участвуя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в решении проектных задач, с одной стороны, учащиеся имеют возможность в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модельной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ситуации осуществлять пробы, поиски, испытания способов и средств действия, конструируемых в ходе решения системы проектных задач, в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разных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, специально созданных ситуациях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  С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другой стороны, – учащиеся фактически осваивают способы проектирования как базу для будущей проектной деятельности в основной и старшей школе.  </a:t>
            </a:r>
            <a:endParaRPr lang="ru-RU" sz="28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27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82101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30668"/>
            <a:ext cx="8229600" cy="45946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Проектная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задача – это набор заданий, стимулирующих систему действий учащихся, направленных на получение «продукта», и одновременно качественное </a:t>
            </a:r>
            <a:r>
              <a:rPr lang="ru-RU" dirty="0" err="1">
                <a:solidFill>
                  <a:srgbClr val="002060"/>
                </a:solidFill>
                <a:latin typeface="Constantia" panose="02030602050306030303" pitchFamily="18" charset="0"/>
              </a:rPr>
              <a:t>самоизменение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учащихся.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(по А.Б. Воронцову)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72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5" y="274638"/>
            <a:ext cx="5976663" cy="7060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           В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образовательной практике используются разные типы задач: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учебная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конкретно-практическая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исследовательская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творческая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и др.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Учебная </a:t>
            </a:r>
            <a:r>
              <a:rPr lang="ru-RU" sz="2800" i="1" dirty="0">
                <a:solidFill>
                  <a:srgbClr val="002060"/>
                </a:solidFill>
                <a:latin typeface="Constantia" panose="02030602050306030303" pitchFamily="18" charset="0"/>
              </a:rPr>
              <a:t>задача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– всегда новая задача. До нее подобных задач дети не решали, и поэтому «с ходу» она не может быть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решена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учащимися. Это поисковая задача. Именно в результате поиска дети смогут решить эту задачу. 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35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82101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          </a:t>
            </a:r>
            <a:r>
              <a:rPr lang="ru-RU" sz="2800" i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Конкретно-практическая </a:t>
            </a:r>
            <a:r>
              <a:rPr lang="ru-RU" sz="2800" i="1" dirty="0">
                <a:solidFill>
                  <a:srgbClr val="002060"/>
                </a:solidFill>
                <a:latin typeface="Constantia" panose="02030602050306030303" pitchFamily="18" charset="0"/>
              </a:rPr>
              <a:t>задача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ориентирована на применение (отработку) уже освоенных способов действий (знаний, умений) в известной школьникам ситуации, как правило, внутри конкретного учебного предмета.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        В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отдельных случаях </a:t>
            </a:r>
            <a:r>
              <a:rPr lang="ru-RU" sz="2800" i="1" dirty="0">
                <a:solidFill>
                  <a:srgbClr val="002060"/>
                </a:solidFill>
                <a:latin typeface="Constantia" panose="02030602050306030303" pitchFamily="18" charset="0"/>
              </a:rPr>
              <a:t>конкретно-практическая задача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 может быть использована для выявления границ применения освоенного способа действия, тем самым становится условием для постановки новой учебной задачи. 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03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82101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                    Творческая </a:t>
            </a:r>
            <a:r>
              <a:rPr lang="ru-RU" sz="2800" i="1" dirty="0">
                <a:solidFill>
                  <a:srgbClr val="002060"/>
                </a:solidFill>
                <a:latin typeface="Constantia" panose="02030602050306030303" pitchFamily="18" charset="0"/>
              </a:rPr>
              <a:t>(олимпиадная) задача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– это задача, не имеющая готового формального способа решения. Ученик за счет своих способностей, (как правило, спонтанно) пытается найти его сам.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Но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все эти виды задач не позволяют: научить самостоятельному выбору способа решения задачи (проблемы) в ситуации; стимулировать получение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нового «продукта», которого никто (включая учителя) не знает до решения; содержательно мотивировать поиск решения в малой группе, оценить возможности детей действовать в </a:t>
            </a: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незнакомой ситуации. 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448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82101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Международная лингвистическая школа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                 Основная педагогическая цель проектных задач – способствовать формированию разных способов учебного сотрудничества.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           Основной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метод – встроенное наблюдение. </a:t>
            </a:r>
            <a:endParaRPr lang="ru-RU" sz="2800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           Эксперты </a:t>
            </a:r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на протяжении всех этапов наблюдают за процессом решения задачи, ни в коем случае не вмешиваясь в него, фиксируют свои наблюдения в экспертных листах. 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Picture 2" descr="C:\Users\Client\Desktop\Фото буклет 20015 млш\обложка\Logo МЛШ просто яблоко I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2736304" cy="16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8403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644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</vt:lpstr>
      <vt:lpstr>Международная лингвистическая  школа</vt:lpstr>
      <vt:lpstr>Международная лингвистическая школа</vt:lpstr>
      <vt:lpstr>Международная лингвистическая школа</vt:lpstr>
      <vt:lpstr>Международная лингвистическая школа</vt:lpstr>
      <vt:lpstr>Международная лингвистическая школа</vt:lpstr>
      <vt:lpstr>Международная лингвистическая школа</vt:lpstr>
      <vt:lpstr>Международная лингвистическая школа</vt:lpstr>
      <vt:lpstr>Международная лингвистическая школа</vt:lpstr>
      <vt:lpstr>Международная лингвистическая школа</vt:lpstr>
      <vt:lpstr>Международная лингвистическая школа</vt:lpstr>
      <vt:lpstr>Международная лингвистическая школа</vt:lpstr>
      <vt:lpstr>Международная лингвистическая школа</vt:lpstr>
      <vt:lpstr>Международная лингвистическая школа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Client</dc:creator>
  <cp:lastModifiedBy>Client</cp:lastModifiedBy>
  <cp:revision>34</cp:revision>
  <cp:lastPrinted>2015-11-23T04:21:05Z</cp:lastPrinted>
  <dcterms:created xsi:type="dcterms:W3CDTF">2015-11-22T23:41:53Z</dcterms:created>
  <dcterms:modified xsi:type="dcterms:W3CDTF">2016-04-19T04:08:53Z</dcterms:modified>
</cp:coreProperties>
</file>